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4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5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241" r:id="rId4"/>
  </p:sldMasterIdLst>
  <p:notesMasterIdLst>
    <p:notesMasterId r:id="rId14"/>
  </p:notesMasterIdLst>
  <p:handoutMasterIdLst>
    <p:handoutMasterId r:id="rId15"/>
  </p:handoutMasterIdLst>
  <p:sldIdLst>
    <p:sldId id="313" r:id="rId5"/>
    <p:sldId id="511" r:id="rId6"/>
    <p:sldId id="311" r:id="rId7"/>
    <p:sldId id="505" r:id="rId8"/>
    <p:sldId id="512" r:id="rId9"/>
    <p:sldId id="501" r:id="rId10"/>
    <p:sldId id="506" r:id="rId11"/>
    <p:sldId id="508" r:id="rId12"/>
    <p:sldId id="500" r:id="rId13"/>
  </p:sldIdLst>
  <p:sldSz cx="9144000" cy="5143500" type="screen16x9"/>
  <p:notesSz cx="7010400" cy="92964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5577">
          <p15:clr>
            <a:srgbClr val="A4A3A4"/>
          </p15:clr>
        </p15:guide>
        <p15:guide id="3" pos="180">
          <p15:clr>
            <a:srgbClr val="A4A3A4"/>
          </p15:clr>
        </p15:guide>
        <p15:guide id="4" orient="horz" pos="3154">
          <p15:clr>
            <a:srgbClr val="A4A3A4"/>
          </p15:clr>
        </p15:guide>
        <p15:guide id="5" pos="1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2640">
          <p15:clr>
            <a:srgbClr val="A4A3A4"/>
          </p15:clr>
        </p15:guide>
        <p15:guide id="4" pos="4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  <a:srgbClr val="5E5E5E"/>
    <a:srgbClr val="000000"/>
    <a:srgbClr val="3DC6EF"/>
    <a:srgbClr val="6E2585"/>
    <a:srgbClr val="444444"/>
    <a:srgbClr val="808080"/>
    <a:srgbClr val="FFAF00"/>
    <a:srgbClr val="6EA204"/>
    <a:srgbClr val="3D6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343" autoAdjust="0"/>
  </p:normalViewPr>
  <p:slideViewPr>
    <p:cSldViewPr snapToGrid="0">
      <p:cViewPr varScale="1">
        <p:scale>
          <a:sx n="97" d="100"/>
          <a:sy n="97" d="100"/>
        </p:scale>
        <p:origin x="624" y="78"/>
      </p:cViewPr>
      <p:guideLst>
        <p:guide orient="horz" pos="3072"/>
        <p:guide pos="5577"/>
        <p:guide pos="180"/>
        <p:guide orient="horz" pos="3154"/>
        <p:guide pos="1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768" y="306"/>
      </p:cViewPr>
      <p:guideLst>
        <p:guide orient="horz" pos="2928"/>
        <p:guide pos="2208"/>
        <p:guide orient="horz" pos="2640"/>
        <p:guide pos="41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" descr="                              Dell - Internal Use - Confidential&#10;"/>
          <p:cNvSpPr txBox="1"/>
          <p:nvPr/>
        </p:nvSpPr>
        <p:spPr>
          <a:xfrm>
            <a:off x="781241" y="8758238"/>
            <a:ext cx="899247" cy="8463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defRPr/>
            </a:pPr>
            <a:r>
              <a:rPr lang="en-US" sz="600" b="0" i="0" u="none" baseline="0">
                <a:solidFill>
                  <a:srgbClr val="444444"/>
                </a:solidFill>
                <a:latin typeface="+mn-lt"/>
              </a:rPr>
              <a:t>© Copyright 2016 Dell Inc.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1013" y="8758238"/>
            <a:ext cx="94039" cy="84639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00" b="0" kern="1200" smtClean="0">
                <a:solidFill>
                  <a:srgbClr val="444444"/>
                </a:solidFill>
                <a:latin typeface="+mn-lt"/>
                <a:ea typeface="+mn-ea"/>
                <a:cs typeface="+mn-cs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‹nº›</a:t>
            </a:fld>
            <a:endParaRPr lang="en-US" sz="600" b="0" kern="1200">
              <a:solidFill>
                <a:srgbClr val="444444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68348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384175"/>
            <a:ext cx="6096000" cy="3430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57200" y="4191000"/>
            <a:ext cx="6096000" cy="45873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l" descr="                              Dell - Internal Use - Confidential&#10;"/>
          <p:cNvSpPr txBox="1"/>
          <p:nvPr/>
        </p:nvSpPr>
        <p:spPr>
          <a:xfrm>
            <a:off x="762000" y="8992731"/>
            <a:ext cx="873998" cy="82378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defRPr/>
            </a:pPr>
            <a:r>
              <a:rPr lang="pt-BR" sz="600" b="0" i="0" u="none" strike="noStrike" cap="none" baseline="0">
                <a:solidFill>
                  <a:srgbClr val="444444"/>
                </a:solidFill>
                <a:uFillTx/>
                <a:latin typeface="Arial"/>
              </a:rPr>
              <a:t>© Copyright 2016 Dell Inc.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1772" y="8991600"/>
            <a:ext cx="94039" cy="84639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58EC7406-F4CC-4ABF-902E-2AF4E70E5C0F}" type="slidenum">
              <a:rPr lang="en-US" sz="600" b="0" kern="1200" smtClean="0">
                <a:solidFill>
                  <a:srgbClr val="444444"/>
                </a:solidFill>
                <a:latin typeface="+mn-lt"/>
                <a:ea typeface="+mn-ea"/>
                <a:cs typeface="+mn-cs"/>
              </a:rPr>
              <a: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</a:pPr>
              <a:t>‹nº›</a:t>
            </a:fld>
            <a:endParaRPr lang="en-US" sz="600" b="0" kern="1200">
              <a:solidFill>
                <a:srgbClr val="444444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16887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384175"/>
            <a:ext cx="6096000" cy="3430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pt-BR" sz="2400" b="0" i="0" u="none" strike="noStrike" cap="none" baseline="0">
                <a:solidFill>
                  <a:srgbClr val="000000"/>
                </a:solidFill>
                <a:uFillTx/>
                <a:latin typeface="Arial"/>
              </a:rPr>
              <a:t>Você está no meio de duas transformações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pt-BR" sz="2400" b="0" i="0" u="none" strike="noStrike" cap="none" baseline="0">
                <a:solidFill>
                  <a:srgbClr val="000000"/>
                </a:solidFill>
                <a:uFillTx/>
                <a:latin typeface="Arial"/>
              </a:rPr>
              <a:t>Os investimentos que você faz hoje na infraestrutura precisam dar suporte a ambas as transformações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lang="pt-BR" sz="2400" b="0" i="0" u="none" strike="noStrike" cap="none" baseline="0">
                <a:solidFill>
                  <a:srgbClr val="000000"/>
                </a:solidFill>
                <a:uFillTx/>
                <a:latin typeface="Arial"/>
              </a:rPr>
              <a:t>Isso requer que uma infraestrutura moderna seja de baixo custo e que aproveite as oportunidades que estão surgindo no mundo digital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32759" y="9086840"/>
            <a:ext cx="669675" cy="2134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47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384175"/>
            <a:ext cx="6096000" cy="3430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32759" y="9086840"/>
            <a:ext cx="669675" cy="21345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A04BB6B-BEDE-48E4-970F-8DFC0D4B5AE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87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384175"/>
            <a:ext cx="6096000" cy="3430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pt-BR" sz="1200" b="0" i="0" u="none" strike="noStrike" cap="none" baseline="0">
                <a:solidFill>
                  <a:srgbClr val="000000"/>
                </a:solidFill>
                <a:uFillTx/>
                <a:latin typeface="Museo Sans For Dell"/>
              </a:rPr>
              <a:t>Dell Technologies é o nome de família de marcas e recursos da empresa combinada.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t-BR" sz="1200" b="0" i="0" u="none" strike="noStrike" cap="none" baseline="0">
                <a:solidFill>
                  <a:srgbClr val="000000"/>
                </a:solidFill>
                <a:uFillTx/>
                <a:latin typeface="Museo Sans For Dell"/>
              </a:rPr>
              <a:t>Nossa visão é uma família de empresas alinhada estrategicamente que reúne toda a infraestrutura, desde o hardware até o software e serviços, desde periféricos até o núcleo e a nuvem.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t-BR" sz="2400" b="0" i="0" u="none" strike="noStrike" cap="none" baseline="0">
                <a:solidFill>
                  <a:srgbClr val="000000"/>
                </a:solidFill>
                <a:uFillTx/>
                <a:latin typeface="Arial"/>
              </a:rPr>
              <a:t>Na verdade, a família de empresas alinhadas da Dell Technologies é um multiplicador de força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t-BR" sz="2400" b="0" i="0" u="none" strike="noStrike" cap="none" baseline="0">
                <a:solidFill>
                  <a:srgbClr val="000000"/>
                </a:solidFill>
                <a:uFillTx/>
                <a:latin typeface="Arial"/>
              </a:rPr>
              <a:t>Tudo o que você precisa em um só lugar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t-BR" sz="2400" b="0" i="0" u="none" strike="noStrike" cap="none" baseline="0">
                <a:solidFill>
                  <a:srgbClr val="000000"/>
                </a:solidFill>
                <a:uFillTx/>
                <a:latin typeface="Arial"/>
              </a:rPr>
              <a:t>Liderança em todas as categorias importantes para você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t-BR" sz="1200" b="0" i="0" u="none" strike="noStrike" cap="none" baseline="0">
                <a:solidFill>
                  <a:srgbClr val="000000"/>
                </a:solidFill>
                <a:uFillTx/>
                <a:latin typeface="Museo Sans For Dell"/>
              </a:rPr>
              <a:t>Dell EMC é o nome e uma submarca para os negócios corporativos de nossa empresa e é o foco desta apresentação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32759" y="9086840"/>
            <a:ext cx="669675" cy="21345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091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A04BB6B-BEDE-48E4-970F-8DFC0D4B5AE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For Dell" pitchFamily="2" charset="0"/>
                <a:ea typeface="+mn-ea"/>
                <a:cs typeface="+mn-cs"/>
              </a:rPr>
              <a:pPr marL="0" marR="0" lvl="0" indent="0" algn="r" defTabSz="9091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seo Sans For Dell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142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57200" y="384175"/>
            <a:ext cx="6096000" cy="34305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</a:rPr>
              <a:t>Today’s data protection is either too complex, too expensive, requires multiple vendors, or does not scale or offer expected economies to meet the needs of fast-growing, modern and agile organizations of all sizes.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12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dirty="0" smtClean="0">
                <a:solidFill>
                  <a:schemeClr val="bg2"/>
                </a:solidFill>
                <a:latin typeface="Arial" panose="020B0604020202020204" pitchFamily="34" charset="0"/>
              </a:rPr>
              <a:t>As businesses continue to consume IT resources differently, there is a need for powerful, efficient and trusted data protection to enable organizations to transform to meet future demands by leveraging data capital assets when modernizing their IT environment</a:t>
            </a:r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12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dirty="0" smtClean="0">
                <a:solidFill>
                  <a:srgbClr val="FFFFFF"/>
                </a:solidFill>
              </a:rPr>
              <a:t>Organizations of all sizes need to enable their IT staff with advanced oversight and governance for reliable, self-service enabled data management. IT administrators in midsized and enterprise organizations are seeking integrated, scale-out appliances or centralized, scale-out backup software to simplify management, capacity growth, deployment and upgrades.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1200" dirty="0" smtClean="0">
              <a:solidFill>
                <a:srgbClr val="FFFFFF"/>
              </a:solidFill>
              <a:latin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200" dirty="0" smtClean="0">
                <a:solidFill>
                  <a:srgbClr val="FFD220"/>
                </a:solidFill>
              </a:rPr>
              <a:t>Data is generated, stored and protected everywhere by disparate solutions – and the impact is that organizations are facing complexity, cost, inefficiency &amp; lack of business value from data capital.</a:t>
            </a:r>
            <a:endParaRPr lang="en-US" sz="12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1200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lvl="0">
              <a:defRPr/>
            </a:pPr>
            <a:r>
              <a:rPr lang="en-US" sz="1200" dirty="0" smtClean="0">
                <a:solidFill>
                  <a:schemeClr val="bg2"/>
                </a:solidFill>
              </a:rPr>
              <a:t>1. </a:t>
            </a:r>
            <a:r>
              <a:rPr lang="en-US" sz="900" dirty="0" smtClean="0">
                <a:solidFill>
                  <a:schemeClr val="tx1">
                    <a:lumMod val="60000"/>
                    <a:lumOff val="40000"/>
                    <a:alpha val="40000"/>
                  </a:schemeClr>
                </a:solidFill>
              </a:rPr>
              <a:t>Enterprise Strategy Group Solution Showcase, Data Protection in 2017: Cloud is the Future, ESG, April 2017:  https://www.druva.com/blog/remote-office-data-backup-deal-data/  Dell EMC 2019 GDPI:  finding: https://www.dellemc.com/content/dam/uwaem/production-design-assets/en/gdpi/assets/infographics/Dell_GDPI_2018_VB_key_findings_V3_1stFeb2019.pdf</a:t>
            </a:r>
          </a:p>
          <a:p>
            <a:pPr lvl="0">
              <a:defRPr/>
            </a:pPr>
            <a:endParaRPr lang="en-US" sz="900" dirty="0" smtClean="0">
              <a:solidFill>
                <a:schemeClr val="tx1">
                  <a:lumMod val="60000"/>
                  <a:lumOff val="40000"/>
                  <a:alpha val="40000"/>
                </a:schemeClr>
              </a:solidFill>
            </a:endParaRPr>
          </a:p>
          <a:p>
            <a:pPr>
              <a:defRPr/>
            </a:pPr>
            <a:r>
              <a:rPr lang="en-US" sz="900" dirty="0" smtClean="0">
                <a:solidFill>
                  <a:schemeClr val="tx1">
                    <a:lumMod val="60000"/>
                    <a:lumOff val="40000"/>
                    <a:alpha val="40000"/>
                  </a:schemeClr>
                </a:solidFill>
              </a:rPr>
              <a:t>2. Enterprise Strategy Group Solution Showcase, Data Protection in 2017: Cloud is the Future, ESG, April 2017: https://www.druva.com/blog/remote-office-data-backup-deal-data/</a:t>
            </a:r>
          </a:p>
          <a:p>
            <a:pPr lvl="0">
              <a:defRPr/>
            </a:pPr>
            <a:endParaRPr lang="en-US" sz="900" dirty="0" smtClean="0">
              <a:solidFill>
                <a:schemeClr val="tx1">
                  <a:lumMod val="60000"/>
                  <a:lumOff val="40000"/>
                  <a:alpha val="40000"/>
                </a:schemeClr>
              </a:solidFill>
            </a:endParaRPr>
          </a:p>
          <a:p>
            <a:pPr lvl="0">
              <a:defRPr/>
            </a:pPr>
            <a:r>
              <a:rPr lang="en-US" sz="900" dirty="0" smtClean="0">
                <a:solidFill>
                  <a:schemeClr val="tx1">
                    <a:lumMod val="60000"/>
                    <a:lumOff val="40000"/>
                    <a:alpha val="40000"/>
                  </a:schemeClr>
                </a:solidFill>
              </a:rPr>
              <a:t>3. Magic Quadrant for Distributed File Systems-and-Object-Storage-Oct-2017, Gartner Inc., </a:t>
            </a:r>
            <a:r>
              <a:rPr lang="en-US" sz="900" dirty="0" err="1" smtClean="0">
                <a:solidFill>
                  <a:schemeClr val="tx1">
                    <a:lumMod val="60000"/>
                    <a:lumOff val="40000"/>
                    <a:alpha val="40000"/>
                  </a:schemeClr>
                </a:solidFill>
              </a:rPr>
              <a:t>Hyperconverged</a:t>
            </a:r>
            <a:r>
              <a:rPr lang="en-US" sz="900" dirty="0" smtClean="0">
                <a:solidFill>
                  <a:schemeClr val="tx1">
                    <a:lumMod val="60000"/>
                    <a:lumOff val="40000"/>
                    <a:alpha val="40000"/>
                  </a:schemeClr>
                </a:solidFill>
              </a:rPr>
              <a:t> Secondary Storage or Cloud Data Management? It’s a Hot Market Regardless” March 13, 2018: https://www.sdxcentral.com/articles/news/hyperconverged-secondary-storage-cloud-data-management/2018/03/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4983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8863" y="685800"/>
            <a:ext cx="4740275" cy="2667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baseline="0" dirty="0" smtClean="0"/>
              <a:t>Appliances – HW</a:t>
            </a:r>
          </a:p>
          <a:p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Data domain,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lider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de Mercado no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setor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de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pourpuse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build backup appliance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há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mais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de 5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anos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Comumente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utilizado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em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ambientes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que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já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possuem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um Sistema de backup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legado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, mas que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enfrente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problemas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relacionados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à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janela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de backup e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crescimento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de dados.</a:t>
            </a:r>
          </a:p>
          <a:p>
            <a:endParaRPr lang="en-US" altLang="ja-JP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Software</a:t>
            </a:r>
          </a:p>
          <a:p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Suite DPS,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contempla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diversas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soluções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para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os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mais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variados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tipos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de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worksloads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desde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ambientes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simples 100%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virtualizados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até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os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ambiente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mais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heterogeneous, com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aplicações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críticas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endParaRPr lang="en-US" altLang="ja-JP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Appliance HW+SW.</a:t>
            </a:r>
          </a:p>
          <a:p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É a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combinação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do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poder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do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datadomain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com a suite de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softwares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DPS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remodelada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contando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com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uma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camada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adicional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de machine learning, que é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capaz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de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identificar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as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porções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de dados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mais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utilizados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e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migra-los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para as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camadas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de discos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mais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rapidos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endParaRPr lang="en-US" altLang="ja-JP" sz="1200" kern="1200" baseline="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escalabilidade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do X400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pode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ser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interna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(scale-up) mas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também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pode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ser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externa, de forma linear (scale-out),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através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da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dição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de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novos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cubos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sendo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estes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hibridos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altLang="ja-JP" sz="1200" kern="1200" baseline="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ou</a:t>
            </a:r>
            <a:r>
              <a:rPr lang="en-US" altLang="ja-JP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 all-flash.</a:t>
            </a:r>
          </a:p>
          <a:p>
            <a:endParaRPr lang="en-US" altLang="ja-JP" baseline="0" dirty="0"/>
          </a:p>
        </p:txBody>
      </p:sp>
    </p:spTree>
    <p:extLst>
      <p:ext uri="{BB962C8B-B14F-4D97-AF65-F5344CB8AC3E}">
        <p14:creationId xmlns:p14="http://schemas.microsoft.com/office/powerpoint/2010/main" val="2657781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57200" y="384175"/>
            <a:ext cx="6096000" cy="34305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ja-JP" sz="1200" dirty="0" smtClean="0">
                <a:solidFill>
                  <a:srgbClr val="FFFFFF"/>
                </a:solidFill>
              </a:rPr>
              <a:t>Facing the challenges of explosive data growth and the proliferation of new technologies, we understand that you all – no matter the size of your organization -- are looking to put their confidence in a solution that will simplify complexity and prepare your organization for future growth. *See list below on Simplicity integrated* These challenges are why administrators in midsized and enterprise organizations are seeking integrated, scale-out appliances or centralized, scale-out backup software to simplify management, capacity growth, deployment and upgrades.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ja-JP" sz="1200" dirty="0" smtClean="0">
              <a:solidFill>
                <a:srgbClr val="FFFFFF"/>
              </a:solidFill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ja-JP" sz="1200" dirty="0" smtClean="0">
                <a:solidFill>
                  <a:srgbClr val="FFFFFF"/>
                </a:solidFill>
              </a:rPr>
              <a:t>They are also looking for a solution that enables advanced oversight over self-service enabled data management, to Empower data/ application owners while still providing IT governance</a:t>
            </a:r>
            <a:r>
              <a:rPr lang="en-US" altLang="ja-JP" sz="1200" dirty="0" smtClean="0"/>
              <a:t>. With these goals in mind, our team worked tirelessly to introduce you to our next generation solution here today.</a:t>
            </a:r>
          </a:p>
          <a:p>
            <a:pPr marL="0" indent="0">
              <a:spcBef>
                <a:spcPts val="1200"/>
              </a:spcBef>
              <a:buFont typeface="Arial" panose="020B0604020202020204" pitchFamily="34" charset="0"/>
              <a:buNone/>
            </a:pPr>
            <a:endParaRPr lang="en-US" altLang="ja-JP" sz="1200" dirty="0" smtClean="0"/>
          </a:p>
          <a:p>
            <a:pPr marL="174625" indent="-1746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200" dirty="0" smtClean="0"/>
              <a:t>Ease of deployment</a:t>
            </a:r>
          </a:p>
          <a:p>
            <a:pPr marL="174625" indent="-1746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200" dirty="0" smtClean="0"/>
              <a:t>Vendor-managed</a:t>
            </a:r>
          </a:p>
          <a:p>
            <a:pPr marL="174625" indent="-1746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200" dirty="0" smtClean="0"/>
              <a:t>Manage with native applications</a:t>
            </a:r>
          </a:p>
          <a:p>
            <a:pPr marL="174625" indent="-1746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200" dirty="0" smtClean="0"/>
              <a:t>Single license</a:t>
            </a:r>
          </a:p>
          <a:p>
            <a:pPr marL="174625" indent="-1746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200" dirty="0" smtClean="0"/>
              <a:t>Single point of truth</a:t>
            </a:r>
          </a:p>
          <a:p>
            <a:pPr marL="174625" indent="-1746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200" dirty="0" smtClean="0"/>
              <a:t>Cloud extensibility</a:t>
            </a:r>
          </a:p>
          <a:p>
            <a:pPr marL="174625" indent="-1746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200" dirty="0" smtClean="0"/>
              <a:t>Secondary data usages</a:t>
            </a:r>
          </a:p>
          <a:p>
            <a:pPr marL="174625" indent="-1746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200" dirty="0" smtClean="0"/>
              <a:t>Continuous </a:t>
            </a:r>
            <a:r>
              <a:rPr lang="en-US" altLang="ja-JP" sz="1200" dirty="0" err="1" smtClean="0"/>
              <a:t>prt</a:t>
            </a:r>
            <a:r>
              <a:rPr lang="en-US" altLang="ja-JP" sz="1200" dirty="0" smtClean="0"/>
              <a:t>. functionality</a:t>
            </a:r>
          </a:p>
          <a:p>
            <a:pPr marL="174625" indent="-1746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200" dirty="0" smtClean="0"/>
              <a:t>Single service center</a:t>
            </a:r>
          </a:p>
          <a:p>
            <a:pPr marL="174625" indent="-174625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1200" dirty="0" smtClean="0"/>
              <a:t>Self-service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4683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384175"/>
            <a:ext cx="6096000" cy="3430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u="none" strike="noStrike" cap="none" baseline="0">
                <a:solidFill>
                  <a:srgbClr val="000000"/>
                </a:solidFill>
                <a:uFillTx/>
                <a:latin typeface="Museo Sans For Dell"/>
              </a:rPr>
              <a:t>Agradeço pela sua atenção hoje.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332759" y="9086840"/>
            <a:ext cx="669675" cy="21345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0918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A04BB6B-BEDE-48E4-970F-8DFC0D4B5AE7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useo Sans For Dell" pitchFamily="2" charset="0"/>
                <a:ea typeface="+mn-ea"/>
                <a:cs typeface="+mn-cs"/>
              </a:rPr>
              <a:pPr marL="0" marR="0" lvl="0" indent="0" algn="r" defTabSz="90918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useo Sans For Dell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644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846" cy="5152976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19" y="290332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ct val="0"/>
              </a:spcAft>
              <a:defRPr sz="5400" b="0" i="0" smtClean="0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D120D7-B9CA-4BF5-8EBE-B25A34CC50B9}"/>
              </a:ext>
            </a:extLst>
          </p:cNvPr>
          <p:cNvSpPr/>
          <p:nvPr userDrawn="1"/>
        </p:nvSpPr>
        <p:spPr>
          <a:xfrm>
            <a:off x="3513293" y="4928055"/>
            <a:ext cx="2117413" cy="183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Confidential - Internal /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3987587708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/>
              <a:t>Click to edit content page title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3843337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1"/>
          </p:nvPr>
        </p:nvSpPr>
        <p:spPr>
          <a:xfrm>
            <a:off x="4376738" y="1277938"/>
            <a:ext cx="385286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C8E55D-FDE2-4F55-97DC-143F55AC0A3E}"/>
              </a:ext>
            </a:extLst>
          </p:cNvPr>
          <p:cNvSpPr/>
          <p:nvPr userDrawn="1"/>
        </p:nvSpPr>
        <p:spPr>
          <a:xfrm>
            <a:off x="3513293" y="4928055"/>
            <a:ext cx="2117413" cy="183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Confidential - Internal /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1087162477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eft marg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3050" y="271463"/>
            <a:ext cx="4295219" cy="814832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/>
              <a:t>Click to edit content page title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277938"/>
            <a:ext cx="429101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0C1C83-F2BD-4D01-8123-95FB0A092E29}"/>
              </a:ext>
            </a:extLst>
          </p:cNvPr>
          <p:cNvSpPr/>
          <p:nvPr userDrawn="1"/>
        </p:nvSpPr>
        <p:spPr>
          <a:xfrm>
            <a:off x="3513293" y="4928055"/>
            <a:ext cx="2117413" cy="183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Confidential - Internal /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2048895535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3050" y="274056"/>
            <a:ext cx="4865304" cy="486332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/>
              <a:t>Click to edit content page title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767409"/>
            <a:ext cx="4305300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smtClean="0"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pPr marL="0" lvl="0" indent="0"/>
            <a:r>
              <a:rPr lang="en-US"/>
              <a:t>Click to edit master subtitle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277938"/>
            <a:ext cx="4291012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E21124-3DCF-4327-8C96-926B3F0BBBE5}"/>
              </a:ext>
            </a:extLst>
          </p:cNvPr>
          <p:cNvSpPr/>
          <p:nvPr userDrawn="1"/>
        </p:nvSpPr>
        <p:spPr>
          <a:xfrm>
            <a:off x="3513293" y="4928055"/>
            <a:ext cx="2117413" cy="183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Confidential - Internal /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2633434749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eft margin with subhead and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274320"/>
            <a:ext cx="4297680" cy="840802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/>
              <a:t>Click to edit content </a:t>
            </a:r>
            <a:br>
              <a:rPr lang="en-US"/>
            </a:br>
            <a:r>
              <a:rPr lang="en-US"/>
              <a:t>page title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113366"/>
            <a:ext cx="4305300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smtClean="0"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pPr marL="0" lvl="0" indent="0"/>
            <a:r>
              <a:rPr lang="en-US"/>
              <a:t>Click to edit master subtitle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4" y="1541463"/>
            <a:ext cx="4291012" cy="2928937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F8DE4F-1661-4F7E-85AC-F8FBC4C9456A}"/>
              </a:ext>
            </a:extLst>
          </p:cNvPr>
          <p:cNvSpPr/>
          <p:nvPr userDrawn="1"/>
        </p:nvSpPr>
        <p:spPr>
          <a:xfrm>
            <a:off x="3513293" y="4928055"/>
            <a:ext cx="2117413" cy="183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Confidential - Internal /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4226963204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no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472577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/>
              <a:t>Click to edit content page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7E10DD-860C-4CC1-A50A-05B4F1451834}"/>
              </a:ext>
            </a:extLst>
          </p:cNvPr>
          <p:cNvSpPr/>
          <p:nvPr userDrawn="1"/>
        </p:nvSpPr>
        <p:spPr>
          <a:xfrm>
            <a:off x="3513293" y="4928055"/>
            <a:ext cx="2117413" cy="183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Confidential - Internal /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796527207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D46A4E-3E89-4E47-A535-305777B47C10}"/>
              </a:ext>
            </a:extLst>
          </p:cNvPr>
          <p:cNvSpPr/>
          <p:nvPr userDrawn="1"/>
        </p:nvSpPr>
        <p:spPr>
          <a:xfrm>
            <a:off x="3513293" y="4928055"/>
            <a:ext cx="2117413" cy="183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Confidential - Internal /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772377048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780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/>
              <a:t>Click to edit divider slide title 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8301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56778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/>
              <a:t>Click to edit divider slide title 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83454"/>
      </p:ext>
    </p:extLst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56778" cy="5150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/>
              <a:t>Click to edit divider slide title 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9296"/>
      </p:ext>
    </p:extLst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ea typeface="Arial"/>
              </a:defRPr>
            </a:lvl1pPr>
          </a:lstStyle>
          <a:p>
            <a:r>
              <a:rPr lang="en-US"/>
              <a:t>Click to edit divider slide title 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36941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844" cy="5152975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89726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>
              <a:defRPr lang="en-US" sz="5400" i="0" smtClean="0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lvl="0">
              <a:lnSpc>
                <a:spcPct val="100000"/>
              </a:lnSpc>
              <a:spcAft>
                <a:spcPct val="0"/>
              </a:spcAft>
            </a:pPr>
            <a:r>
              <a:rPr lang="en-US"/>
              <a:t>Click to edit</a:t>
            </a:r>
            <a:br>
              <a:rPr lang="en-US"/>
            </a:br>
            <a:r>
              <a:rPr lang="en-US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75B309-18CA-4EC1-B98D-CA339D0942D1}"/>
              </a:ext>
            </a:extLst>
          </p:cNvPr>
          <p:cNvSpPr/>
          <p:nvPr userDrawn="1"/>
        </p:nvSpPr>
        <p:spPr>
          <a:xfrm>
            <a:off x="3513293" y="4928055"/>
            <a:ext cx="2117413" cy="183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Confidential - Internal /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417532562"/>
      </p:ext>
    </p:extLst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ea typeface="Arial"/>
              </a:defRPr>
            </a:lvl1pPr>
          </a:lstStyle>
          <a:p>
            <a:r>
              <a:rPr lang="en-US"/>
              <a:t>Click to edit divider slide title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75578"/>
      </p:ext>
    </p:extLst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_Granit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74320" y="1748271"/>
            <a:ext cx="6850901" cy="1495794"/>
          </a:xfrm>
          <a:prstGeom prst="rect">
            <a:avLst/>
          </a:prstGeom>
        </p:spPr>
        <p:txBody>
          <a:bodyPr lIns="0" rIns="0" anchor="ctr" anchorCtr="0">
            <a:normAutofit/>
          </a:bodyPr>
          <a:lstStyle>
            <a:lvl1pPr>
              <a:defRPr sz="5400" baseline="0">
                <a:solidFill>
                  <a:schemeClr val="tx2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/>
              <a:t>Click to edit divider slide title 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368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52019"/>
      </p:ext>
    </p:extLst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61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40191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61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52161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Granit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61" y="2257138"/>
            <a:ext cx="3046048" cy="5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58696"/>
      </p:ext>
    </p:extLst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" y="1"/>
            <a:ext cx="9144000" cy="5143499"/>
          </a:xfrm>
          <a:prstGeom prst="rect">
            <a:avLst/>
          </a:prstGeom>
          <a:solidFill>
            <a:schemeClr val="bg2">
              <a:alpha val="61000"/>
            </a:scheme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 defTabSz="914378">
              <a:lnSpc>
                <a:spcPct val="90000"/>
              </a:lnSpc>
              <a:spcBef>
                <a:spcPts val="600"/>
              </a:spcBef>
            </a:pPr>
            <a:endParaRPr lang="en-US" sz="1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" y="-2099"/>
            <a:ext cx="6472417" cy="5135575"/>
          </a:xfrm>
          <a:prstGeom prst="rect">
            <a:avLst/>
          </a:prstGeom>
          <a:gradFill>
            <a:gsLst>
              <a:gs pos="0">
                <a:schemeClr val="bg2">
                  <a:alpha val="82000"/>
                </a:schemeClr>
              </a:gs>
              <a:gs pos="100000">
                <a:schemeClr val="bg2">
                  <a:alpha val="0"/>
                </a:schemeClr>
              </a:gs>
            </a:gsLst>
            <a:lin ang="0" scaled="0"/>
          </a:gradFill>
          <a:ln w="12700" cmpd="sng">
            <a:noFill/>
          </a:ln>
          <a:effectLst/>
        </p:spPr>
        <p:txBody>
          <a:bodyPr wrap="square" lIns="137160" tIns="102870" rIns="102870" bIns="102870" rtlCol="0" anchor="ctr">
            <a:noAutofit/>
          </a:bodyPr>
          <a:lstStyle/>
          <a:p>
            <a:pPr algn="ctr" defTabSz="914378">
              <a:lnSpc>
                <a:spcPct val="90000"/>
              </a:lnSpc>
              <a:spcBef>
                <a:spcPts val="450"/>
              </a:spcBef>
            </a:pPr>
            <a:endParaRPr lang="en-US" sz="150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0352484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46304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99609" y="14"/>
            <a:ext cx="1753755" cy="77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66333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2174"/>
          <a:stretch>
            <a:fillRect/>
          </a:stretch>
        </p:blipFill>
        <p:spPr>
          <a:xfrm>
            <a:off x="6762" y="0"/>
            <a:ext cx="9144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 rot="16200000">
            <a:off x="621032" y="-621028"/>
            <a:ext cx="5143500" cy="6385556"/>
          </a:xfrm>
          <a:prstGeom prst="rect">
            <a:avLst/>
          </a:prstGeom>
          <a:gradFill flip="none" rotWithShape="1">
            <a:gsLst>
              <a:gs pos="16000">
                <a:schemeClr val="tx1">
                  <a:lumMod val="50000"/>
                  <a:alpha val="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16200000" scaled="1"/>
          </a:gradFill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46304"/>
            <a:ext cx="7886700" cy="99377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0" cap="none" baseline="0">
                <a:solidFill>
                  <a:schemeClr val="tx2"/>
                </a:solidFill>
                <a:latin typeface="Arial" pitchFamily="34" charset="0"/>
                <a:ea typeface="Museo Sans For Dell" panose="02000000000000000000" pitchFamily="2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369" y="4838501"/>
            <a:ext cx="675925" cy="12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63244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632010"/>
            <a:ext cx="9141920" cy="51871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 defTabSz="914355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pt-BR" sz="1600" b="1" kern="1200" cap="all" spc="200" dirty="0">
                <a:solidFill>
                  <a:srgbClr val="444444"/>
                </a:solidFill>
                <a:latin typeface="Arial"/>
                <a:ea typeface="+mn-ea"/>
                <a:cs typeface="+mn-cs"/>
              </a:rPr>
              <a:t>Arquitetura dimensionável de negócios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370" y="4838501"/>
            <a:ext cx="675925" cy="120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14128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FF2D42-CD14-4C3B-9D75-533A3EC485CC}"/>
              </a:ext>
            </a:extLst>
          </p:cNvPr>
          <p:cNvSpPr/>
          <p:nvPr userDrawn="1"/>
        </p:nvSpPr>
        <p:spPr>
          <a:xfrm>
            <a:off x="585656" y="4771156"/>
            <a:ext cx="959844" cy="274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" b="0" i="0" strike="noStrike" cap="none" baseline="0" dirty="0">
                <a:solidFill>
                  <a:srgbClr val="595959"/>
                </a:solidFill>
                <a:effectLst/>
                <a:latin typeface="Arial"/>
              </a:rPr>
              <a:t>Confidential - Internal /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3575060068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632010"/>
            <a:ext cx="9141920" cy="51871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 defTabSz="914355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pt-BR" sz="1600" b="1" kern="1200" cap="all" spc="200" dirty="0">
                <a:solidFill>
                  <a:srgbClr val="444444"/>
                </a:solidFill>
                <a:latin typeface="Arial"/>
                <a:ea typeface="+mn-ea"/>
                <a:cs typeface="+mn-cs"/>
              </a:rPr>
              <a:t>Automatização inteligente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370" y="4838501"/>
            <a:ext cx="675925" cy="120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14128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BC9608-CC69-48A9-8D4B-32107BDF1F17}"/>
              </a:ext>
            </a:extLst>
          </p:cNvPr>
          <p:cNvSpPr/>
          <p:nvPr userDrawn="1"/>
        </p:nvSpPr>
        <p:spPr>
          <a:xfrm>
            <a:off x="585656" y="4771156"/>
            <a:ext cx="959844" cy="274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" b="0" i="0" strike="noStrike" cap="none" baseline="0" dirty="0">
                <a:solidFill>
                  <a:srgbClr val="595959"/>
                </a:solidFill>
                <a:effectLst/>
                <a:latin typeface="Arial"/>
              </a:rPr>
              <a:t>Confidential - Internal /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241801326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844" cy="5152975"/>
          </a:xfrm>
          <a:prstGeom prst="rect">
            <a:avLst/>
          </a:prstGeom>
        </p:spPr>
      </p:pic>
      <p:sp>
        <p:nvSpPr>
          <p:cNvPr id="9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19" y="288114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ct val="0"/>
              </a:spcAft>
              <a:defRPr sz="5400" b="0" i="0" smtClean="0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title slide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EDCCE7-D8F2-4B92-86D9-5F1BB17F5C79}"/>
              </a:ext>
            </a:extLst>
          </p:cNvPr>
          <p:cNvSpPr/>
          <p:nvPr userDrawn="1"/>
        </p:nvSpPr>
        <p:spPr>
          <a:xfrm>
            <a:off x="3513293" y="4928055"/>
            <a:ext cx="2117413" cy="183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Confidential - Internal /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1282294959"/>
      </p:ext>
    </p:extLst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632010"/>
            <a:ext cx="9141920" cy="518712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 defTabSz="914355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pt-BR" sz="1600" b="1" kern="1200" cap="all" spc="200" dirty="0">
                <a:solidFill>
                  <a:srgbClr val="444444"/>
                </a:solidFill>
                <a:latin typeface="Arial"/>
                <a:ea typeface="+mn-ea"/>
                <a:cs typeface="+mn-cs"/>
              </a:rPr>
              <a:t>Segurança integrada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370" y="4838501"/>
            <a:ext cx="675925" cy="120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14128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4EF50C-47C7-4771-84ED-7B2AE7E903AA}"/>
              </a:ext>
            </a:extLst>
          </p:cNvPr>
          <p:cNvSpPr/>
          <p:nvPr userDrawn="1"/>
        </p:nvSpPr>
        <p:spPr>
          <a:xfrm>
            <a:off x="585656" y="4771156"/>
            <a:ext cx="959844" cy="274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" b="0" i="0" strike="noStrike" cap="none" baseline="0" dirty="0">
                <a:solidFill>
                  <a:srgbClr val="595959"/>
                </a:solidFill>
                <a:effectLst/>
                <a:latin typeface="Arial"/>
              </a:rPr>
              <a:t>Confidential - Internal /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2978868123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647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content page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9802529"/>
      </p:ext>
    </p:extLst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379413" y="228600"/>
            <a:ext cx="8458200" cy="42862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100000"/>
              </a:lnSpc>
              <a:defRPr sz="2800" cap="all" baseline="0">
                <a:solidFill>
                  <a:schemeClr val="tx2"/>
                </a:solidFill>
                <a:latin typeface="+mj-lt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10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89291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ct val="0"/>
              </a:spcAft>
              <a:defRPr sz="5400" b="0" i="0" smtClean="0">
                <a:solidFill>
                  <a:schemeClr val="tx2"/>
                </a:solidFill>
                <a:latin typeface="+mn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+mn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E8BDA0-8FCA-4BD9-91C1-E41DE666FB66}"/>
              </a:ext>
            </a:extLst>
          </p:cNvPr>
          <p:cNvSpPr/>
          <p:nvPr userDrawn="1"/>
        </p:nvSpPr>
        <p:spPr>
          <a:xfrm>
            <a:off x="3513293" y="4928055"/>
            <a:ext cx="2117413" cy="183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Confidential - Internal /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2539566763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Carb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94162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ct val="0"/>
              </a:spcAft>
              <a:defRPr sz="5400" b="0" i="0" smtClean="0">
                <a:solidFill>
                  <a:schemeClr val="tx2"/>
                </a:solidFill>
                <a:latin typeface="+mn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+mn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46BD24-20F6-473A-942D-0706DCBBD410}"/>
              </a:ext>
            </a:extLst>
          </p:cNvPr>
          <p:cNvSpPr/>
          <p:nvPr userDrawn="1"/>
        </p:nvSpPr>
        <p:spPr>
          <a:xfrm>
            <a:off x="3513293" y="4928055"/>
            <a:ext cx="2117413" cy="183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Confidential - Internal /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270118694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6" name="Title Placeholder 21"/>
          <p:cNvSpPr>
            <a:spLocks noGrp="1"/>
          </p:cNvSpPr>
          <p:nvPr>
            <p:ph type="ctrTitle" hasCustomPrompt="1"/>
          </p:nvPr>
        </p:nvSpPr>
        <p:spPr>
          <a:xfrm>
            <a:off x="274320" y="294162"/>
            <a:ext cx="5200791" cy="1661993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>
            <a:lvl1pPr algn="l">
              <a:lnSpc>
                <a:spcPct val="100000"/>
              </a:lnSpc>
              <a:spcAft>
                <a:spcPct val="0"/>
              </a:spcAft>
              <a:defRPr sz="5400" b="0" i="0" smtClean="0">
                <a:solidFill>
                  <a:schemeClr val="tx2"/>
                </a:solidFill>
                <a:latin typeface="+mn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title slide</a:t>
            </a:r>
          </a:p>
        </p:txBody>
      </p:sp>
      <p:sp>
        <p:nvSpPr>
          <p:cNvPr id="361477" name="Text Placeholder 12"/>
          <p:cNvSpPr>
            <a:spLocks noGrp="1"/>
          </p:cNvSpPr>
          <p:nvPr>
            <p:ph type="subTitle" idx="1" hasCustomPrompt="1"/>
          </p:nvPr>
        </p:nvSpPr>
        <p:spPr>
          <a:xfrm>
            <a:off x="274320" y="2252133"/>
            <a:ext cx="5200791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l">
              <a:buFont typeface="Wingdings" pitchFamily="2" charset="2"/>
              <a:buNone/>
              <a:defRPr sz="2000" b="1" i="0" smtClean="0">
                <a:solidFill>
                  <a:schemeClr val="tx2"/>
                </a:solidFill>
                <a:latin typeface="+mn-lt"/>
                <a:ea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133" y="4374069"/>
            <a:ext cx="1630654" cy="290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B3ABEB-6502-437B-8B83-3F8D3C52FBF6}"/>
              </a:ext>
            </a:extLst>
          </p:cNvPr>
          <p:cNvSpPr/>
          <p:nvPr userDrawn="1"/>
        </p:nvSpPr>
        <p:spPr>
          <a:xfrm>
            <a:off x="3513293" y="4928055"/>
            <a:ext cx="2117413" cy="183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Confidential - Internal /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888849704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/>
              <a:t>Click to edit content page title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7958137" cy="31924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buNone/>
              <a:defRPr>
                <a:latin typeface="+mn-lt"/>
                <a:ea typeface="Arial"/>
              </a:defRPr>
            </a:lvl1pPr>
            <a:lvl2pPr marL="341312" inden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buNone/>
              <a:defRPr>
                <a:latin typeface="+mn-lt"/>
                <a:ea typeface="Arial"/>
              </a:defRPr>
            </a:lvl2pPr>
            <a:lvl3pPr marL="688975" inden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buNone/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FACBAF-860F-4014-A853-2ADD48FC6816}"/>
              </a:ext>
            </a:extLst>
          </p:cNvPr>
          <p:cNvSpPr/>
          <p:nvPr userDrawn="1"/>
        </p:nvSpPr>
        <p:spPr>
          <a:xfrm>
            <a:off x="3513293" y="4928055"/>
            <a:ext cx="2117413" cy="183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Confidential - Internal /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2304426066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Bullete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6"/>
            <a:ext cx="7955280" cy="640080"/>
          </a:xfrm>
          <a:prstGeom prst="rect">
            <a:avLst/>
          </a:prstGeom>
        </p:spPr>
        <p:txBody>
          <a:bodyPr lIns="0" rIns="0"/>
          <a:lstStyle>
            <a:lvl1pPr>
              <a:defRPr baseline="0"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/>
              <a:t>Click to edit content page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277938"/>
            <a:ext cx="7958137" cy="3192461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B4EAE5-F239-450A-99C2-FAEE05B7C559}"/>
              </a:ext>
            </a:extLst>
          </p:cNvPr>
          <p:cNvSpPr/>
          <p:nvPr userDrawn="1"/>
        </p:nvSpPr>
        <p:spPr>
          <a:xfrm>
            <a:off x="3513293" y="4934982"/>
            <a:ext cx="2117413" cy="183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Confidential - Internal /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433455114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319" y="271885"/>
            <a:ext cx="7955280" cy="640080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baseline="0">
                <a:solidFill>
                  <a:srgbClr val="007DB8"/>
                </a:solidFill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r>
              <a:rPr lang="en-US"/>
              <a:t>Click to edit content page title 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subTitle" idx="11" hasCustomPrompt="1"/>
          </p:nvPr>
        </p:nvSpPr>
        <p:spPr>
          <a:xfrm>
            <a:off x="266700" y="1057766"/>
            <a:ext cx="7960422" cy="313267"/>
          </a:xfrm>
          <a:prstGeom prst="rect">
            <a:avLst/>
          </a:prstGeom>
        </p:spPr>
        <p:txBody>
          <a:bodyPr lIns="0" rIns="0" anchor="t" anchorCtr="0"/>
          <a:lstStyle>
            <a:lvl1pPr marL="228600" indent="-228600">
              <a:buNone/>
              <a:defRPr lang="en-US" b="1" smtClean="0">
                <a:latin typeface="Arial" pitchFamily="34" charset="0"/>
                <a:ea typeface="Arial"/>
                <a:cs typeface="Arial" pitchFamily="34" charset="0"/>
              </a:defRPr>
            </a:lvl1pPr>
          </a:lstStyle>
          <a:p>
            <a:pPr marL="0" lvl="0" indent="0"/>
            <a:r>
              <a:rPr lang="en-US"/>
              <a:t>Click to edit master subtitle style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0"/>
          </p:nvPr>
        </p:nvSpPr>
        <p:spPr>
          <a:xfrm>
            <a:off x="271463" y="1541463"/>
            <a:ext cx="7958137" cy="2928937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2pPr>
            <a:lvl3pPr marL="858838" indent="-169863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  <a:ea typeface="Arial"/>
              </a:defRPr>
            </a:lvl3pPr>
            <a:lvl4pPr marL="1258888" indent="-230188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>
                <a:latin typeface="+mn-lt"/>
              </a:defRPr>
            </a:lvl4pPr>
            <a:lvl5pPr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808080"/>
              </a:buClr>
              <a:defRPr sz="10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93F6A0-F5BB-447F-AA16-FBB86C1F3A76}"/>
              </a:ext>
            </a:extLst>
          </p:cNvPr>
          <p:cNvSpPr/>
          <p:nvPr userDrawn="1"/>
        </p:nvSpPr>
        <p:spPr>
          <a:xfrm>
            <a:off x="3513293" y="4928055"/>
            <a:ext cx="2117413" cy="183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Confidential - Internal /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3200452233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 hidden="1"/>
          <p:cNvSpPr txBox="1"/>
          <p:nvPr/>
        </p:nvSpPr>
        <p:spPr>
          <a:xfrm>
            <a:off x="1895476" y="4825869"/>
            <a:ext cx="650187" cy="12356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</a:pPr>
            <a:r>
              <a:rPr lang="pt-BR" sz="900" b="0" i="0" u="none" strike="noStrike" cap="none" baseline="0">
                <a:solidFill>
                  <a:srgbClr val="808080"/>
                </a:solidFill>
                <a:uFillTx/>
                <a:latin typeface="Arial"/>
              </a:rPr>
              <a:t>29/03/2018</a:t>
            </a:r>
          </a:p>
        </p:txBody>
      </p:sp>
      <p:sp>
        <p:nvSpPr>
          <p:cNvPr id="13" name="TextBox 12" hidden="1"/>
          <p:cNvSpPr txBox="1"/>
          <p:nvPr/>
        </p:nvSpPr>
        <p:spPr>
          <a:xfrm>
            <a:off x="1895476" y="4825869"/>
            <a:ext cx="650187" cy="12356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bg1"/>
              </a:buClr>
            </a:pPr>
            <a:r>
              <a:rPr lang="pt-BR" sz="900" b="0" i="0" u="none" strike="noStrike" cap="none" baseline="0">
                <a:solidFill>
                  <a:srgbClr val="808080"/>
                </a:solidFill>
                <a:uFillTx/>
                <a:latin typeface="Arial"/>
              </a:rPr>
              <a:t>29/03/2018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4603" y="4857334"/>
            <a:ext cx="94578" cy="83100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fld id="{2334478F-584C-42C9-B804-BC55DB9A233E}" type="slidenum">
              <a:rPr lang="en-US" sz="600" b="0" kern="1200" smtClean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‹nº›</a:t>
            </a:fld>
            <a:endParaRPr lang="en-US" sz="600" b="0" kern="1200">
              <a:solidFill>
                <a:schemeClr val="bg2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89" y="4838853"/>
            <a:ext cx="675370" cy="120065"/>
          </a:xfrm>
          <a:prstGeom prst="rect">
            <a:avLst/>
          </a:prstGeom>
        </p:spPr>
      </p:pic>
      <p:sp>
        <p:nvSpPr>
          <p:cNvPr id="3" name="fl"/>
          <p:cNvSpPr txBox="1"/>
          <p:nvPr/>
        </p:nvSpPr>
        <p:spPr>
          <a:xfrm>
            <a:off x="0" y="4800600"/>
            <a:ext cx="9144000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endParaRPr lang="en-US" sz="1000" b="0" i="0" u="none" baseline="0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4827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427" r:id="rId1"/>
    <p:sldLayoutId id="2147484431" r:id="rId2"/>
    <p:sldLayoutId id="2147484432" r:id="rId3"/>
    <p:sldLayoutId id="2147484422" r:id="rId4"/>
    <p:sldLayoutId id="2147484400" r:id="rId5"/>
    <p:sldLayoutId id="2147484405" r:id="rId6"/>
    <p:sldLayoutId id="2147484436" r:id="rId7"/>
    <p:sldLayoutId id="2147484437" r:id="rId8"/>
    <p:sldLayoutId id="2147484438" r:id="rId9"/>
    <p:sldLayoutId id="2147484439" r:id="rId10"/>
    <p:sldLayoutId id="2147484440" r:id="rId11"/>
    <p:sldLayoutId id="2147484441" r:id="rId12"/>
    <p:sldLayoutId id="2147484442" r:id="rId13"/>
    <p:sldLayoutId id="2147484443" r:id="rId14"/>
    <p:sldLayoutId id="2147484444" r:id="rId15"/>
    <p:sldLayoutId id="2147484407" r:id="rId16"/>
    <p:sldLayoutId id="2147484433" r:id="rId17"/>
    <p:sldLayoutId id="2147484434" r:id="rId18"/>
    <p:sldLayoutId id="2147484425" r:id="rId19"/>
    <p:sldLayoutId id="2147484424" r:id="rId20"/>
    <p:sldLayoutId id="2147484423" r:id="rId21"/>
    <p:sldLayoutId id="2147484428" r:id="rId22"/>
    <p:sldLayoutId id="2147484429" r:id="rId23"/>
    <p:sldLayoutId id="2147484430" r:id="rId24"/>
    <p:sldLayoutId id="2147484445" r:id="rId25"/>
    <p:sldLayoutId id="2147484447" r:id="rId26"/>
    <p:sldLayoutId id="2147484449" r:id="rId27"/>
    <p:sldLayoutId id="2147484483" r:id="rId28"/>
    <p:sldLayoutId id="2147484484" r:id="rId29"/>
    <p:sldLayoutId id="2147484485" r:id="rId30"/>
    <p:sldLayoutId id="2147484481" r:id="rId31"/>
    <p:sldLayoutId id="2147484486" r:id="rId32"/>
  </p:sldLayoutIdLst>
  <p:transition spd="med">
    <p:wipe dir="r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cap="none" baseline="0">
          <a:solidFill>
            <a:schemeClr val="bg1"/>
          </a:solidFill>
          <a:latin typeface="+mj-lt"/>
          <a:ea typeface="Museo Sans For Dell" panose="02000000000000000000" pitchFamily="2" charset="0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Black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Arial Black" pitchFamily="34" charset="0"/>
        </a:defRPr>
      </a:lvl9pPr>
    </p:titleStyle>
    <p:bodyStyle>
      <a:lvl1pPr marL="228600" indent="-228600" algn="l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Clr>
          <a:srgbClr val="AAAAAA"/>
        </a:buClr>
        <a:buFont typeface="Arial" pitchFamily="34" charset="0"/>
        <a:buChar char="•"/>
        <a:defRPr sz="1400">
          <a:solidFill>
            <a:srgbClr val="000000"/>
          </a:solidFill>
          <a:latin typeface="+mj-lt"/>
          <a:ea typeface="Museo Sans For Dell" panose="02000000000000000000" pitchFamily="2" charset="0"/>
          <a:cs typeface="+mn-cs"/>
        </a:defRPr>
      </a:lvl1pPr>
      <a:lvl2pPr marL="574675" indent="-233363" algn="l" rtl="0" eaLnBrk="1" fontAlgn="base" hangingPunct="1">
        <a:lnSpc>
          <a:spcPct val="100000"/>
        </a:lnSpc>
        <a:spcBef>
          <a:spcPts val="300"/>
        </a:spcBef>
        <a:spcAft>
          <a:spcPct val="0"/>
        </a:spcAft>
        <a:buClr>
          <a:srgbClr val="AAAAAA"/>
        </a:buClr>
        <a:buFont typeface="Museo Sans For Dell" pitchFamily="2" charset="0"/>
        <a:buChar char="–"/>
        <a:defRPr sz="1200" baseline="0">
          <a:solidFill>
            <a:srgbClr val="000000"/>
          </a:solidFill>
          <a:latin typeface="+mj-lt"/>
          <a:ea typeface="Museo Sans For Dell" panose="02000000000000000000" pitchFamily="2" charset="0"/>
        </a:defRPr>
      </a:lvl2pPr>
      <a:lvl3pPr marL="909638" indent="-220663" algn="l" rtl="0" eaLnBrk="1" fontAlgn="base" hangingPunct="1">
        <a:lnSpc>
          <a:spcPct val="100000"/>
        </a:lnSpc>
        <a:spcBef>
          <a:spcPts val="300"/>
        </a:spcBef>
        <a:spcAft>
          <a:spcPct val="0"/>
        </a:spcAft>
        <a:buClr>
          <a:srgbClr val="AAAAAA"/>
        </a:buClr>
        <a:buFont typeface="Museo Sans For Dell" pitchFamily="2" charset="0"/>
        <a:buChar char="›"/>
        <a:defRPr sz="1000" baseline="0">
          <a:solidFill>
            <a:srgbClr val="000000"/>
          </a:solidFill>
          <a:latin typeface="+mj-lt"/>
          <a:ea typeface="Museo Sans For Dell" panose="02000000000000000000" pitchFamily="2" charset="0"/>
        </a:defRPr>
      </a:lvl3pPr>
      <a:lvl4pPr marL="1246188" indent="-22225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AAAAAA"/>
        </a:buClr>
        <a:buFont typeface="Courier New" panose="02070309020205020404" pitchFamily="49" charset="0"/>
        <a:buChar char="o"/>
        <a:defRPr sz="1000" baseline="0">
          <a:solidFill>
            <a:srgbClr val="000000"/>
          </a:solidFill>
          <a:latin typeface="+mj-lt"/>
          <a:ea typeface="Museo Sans For Dell" panose="02000000000000000000" pitchFamily="2" charset="0"/>
        </a:defRPr>
      </a:lvl4pPr>
      <a:lvl5pPr marL="1608138" indent="-2365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bg1"/>
        </a:buClr>
        <a:buFont typeface="Museo For Dell 300" pitchFamily="50" charset="0"/>
        <a:buChar char="–"/>
        <a:defRPr sz="1800">
          <a:solidFill>
            <a:schemeClr val="bg2"/>
          </a:solidFill>
          <a:latin typeface="Museo Sans For Dell" pitchFamily="2" charset="0"/>
          <a:ea typeface="Museo Sans For Dell" panose="02000000000000000000" pitchFamily="2" charset="0"/>
        </a:defRPr>
      </a:lvl5pPr>
      <a:lvl6pPr marL="20653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1600">
          <a:solidFill>
            <a:schemeClr val="accent1"/>
          </a:solidFill>
          <a:latin typeface="+mn-lt"/>
        </a:defRPr>
      </a:lvl6pPr>
      <a:lvl7pPr marL="25225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1600">
          <a:solidFill>
            <a:schemeClr val="accent1"/>
          </a:solidFill>
          <a:latin typeface="+mn-lt"/>
        </a:defRPr>
      </a:lvl7pPr>
      <a:lvl8pPr marL="29797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1600">
          <a:solidFill>
            <a:schemeClr val="accent1"/>
          </a:solidFill>
          <a:latin typeface="+mn-lt"/>
        </a:defRPr>
      </a:lvl8pPr>
      <a:lvl9pPr marL="3436938" indent="-236538" algn="l" rtl="0" eaLnBrk="1" fontAlgn="base" hangingPunct="1">
        <a:lnSpc>
          <a:spcPct val="95000"/>
        </a:lnSpc>
        <a:spcBef>
          <a:spcPct val="30000"/>
        </a:spcBef>
        <a:spcAft>
          <a:spcPct val="0"/>
        </a:spcAft>
        <a:buClr>
          <a:schemeClr val="accent1"/>
        </a:buClr>
        <a:buFont typeface="Arial"/>
        <a:buChar char="–"/>
        <a:defRPr sz="1600"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084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6.png"/><Relationship Id="rId3" Type="http://schemas.openxmlformats.org/officeDocument/2006/relationships/image" Target="../media/image13.emf"/><Relationship Id="rId7" Type="http://schemas.openxmlformats.org/officeDocument/2006/relationships/image" Target="../media/image16.emf"/><Relationship Id="rId12" Type="http://schemas.openxmlformats.org/officeDocument/2006/relationships/image" Target="../media/image2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hyperlink" Target="Introducing%20Dell%20Technologies.mp4" TargetMode="External"/><Relationship Id="rId9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image" Target="../media/image23.emf"/><Relationship Id="rId21" Type="http://schemas.openxmlformats.org/officeDocument/2006/relationships/tags" Target="../tags/tag23.xml"/><Relationship Id="rId34" Type="http://schemas.openxmlformats.org/officeDocument/2006/relationships/tags" Target="../tags/tag36.xml"/><Relationship Id="rId42" Type="http://schemas.openxmlformats.org/officeDocument/2006/relationships/image" Target="../media/image26.png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tags" Target="../tags/tag31.xml"/><Relationship Id="rId41" Type="http://schemas.openxmlformats.org/officeDocument/2006/relationships/image" Target="../media/image25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image" Target="../media/image22.png"/><Relationship Id="rId40" Type="http://schemas.openxmlformats.org/officeDocument/2006/relationships/image" Target="../media/image24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notesSlide" Target="../notesSlides/notesSlide4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tags" Target="../tags/tag33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slideLayout" Target="../slideLayouts/slideLayout32.xml"/><Relationship Id="rId43" Type="http://schemas.microsoft.com/office/2007/relationships/hdphoto" Target="../media/hdphoto4.wdp"/><Relationship Id="rId8" Type="http://schemas.openxmlformats.org/officeDocument/2006/relationships/tags" Target="../tags/tag10.xml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17" Type="http://schemas.openxmlformats.org/officeDocument/2006/relationships/image" Target="../media/image23.emf"/><Relationship Id="rId2" Type="http://schemas.openxmlformats.org/officeDocument/2006/relationships/tags" Target="../tags/tag38.xml"/><Relationship Id="rId16" Type="http://schemas.openxmlformats.org/officeDocument/2006/relationships/image" Target="../media/image38.jpeg"/><Relationship Id="rId1" Type="http://schemas.openxmlformats.org/officeDocument/2006/relationships/tags" Target="../tags/tag3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5" Type="http://schemas.openxmlformats.org/officeDocument/2006/relationships/image" Target="../media/image37.jpeg"/><Relationship Id="rId10" Type="http://schemas.openxmlformats.org/officeDocument/2006/relationships/image" Target="../media/image32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26" Type="http://schemas.openxmlformats.org/officeDocument/2006/relationships/image" Target="../media/image41.png"/><Relationship Id="rId3" Type="http://schemas.openxmlformats.org/officeDocument/2006/relationships/tags" Target="../tags/tag41.xml"/><Relationship Id="rId21" Type="http://schemas.openxmlformats.org/officeDocument/2006/relationships/notesSlide" Target="../notesSlides/notesSlide6.xml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5" Type="http://schemas.openxmlformats.org/officeDocument/2006/relationships/image" Target="../media/image23.emf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0" Type="http://schemas.openxmlformats.org/officeDocument/2006/relationships/slideLayout" Target="../slideLayouts/slideLayout32.xml"/><Relationship Id="rId29" Type="http://schemas.openxmlformats.org/officeDocument/2006/relationships/image" Target="../media/image44.png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24" Type="http://schemas.microsoft.com/office/2007/relationships/hdphoto" Target="../media/hdphoto5.wdp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23" Type="http://schemas.openxmlformats.org/officeDocument/2006/relationships/image" Target="../media/image40.png"/><Relationship Id="rId28" Type="http://schemas.openxmlformats.org/officeDocument/2006/relationships/image" Target="../media/image43.png"/><Relationship Id="rId10" Type="http://schemas.openxmlformats.org/officeDocument/2006/relationships/tags" Target="../tags/tag48.xml"/><Relationship Id="rId19" Type="http://schemas.openxmlformats.org/officeDocument/2006/relationships/tags" Target="../tags/tag57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image" Target="../media/image39.emf"/><Relationship Id="rId27" Type="http://schemas.openxmlformats.org/officeDocument/2006/relationships/image" Target="../media/image42.png"/><Relationship Id="rId30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dvan@perfil.inf.b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 flipH="1">
            <a:off x="295208" y="4830350"/>
            <a:ext cx="45719" cy="1246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algn="r">
              <a:lnSpc>
                <a:spcPct val="90000"/>
              </a:lnSpc>
              <a:buClr>
                <a:srgbClr val="007DB8"/>
              </a:buClr>
            </a:pPr>
            <a:endParaRPr lang="en-US" sz="90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295208" y="4830350"/>
            <a:ext cx="45719" cy="1246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algn="r">
              <a:lnSpc>
                <a:spcPct val="90000"/>
              </a:lnSpc>
              <a:buClr>
                <a:srgbClr val="007DB8"/>
              </a:buClr>
            </a:pPr>
            <a:endParaRPr lang="en-US" sz="90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94746" y="270112"/>
            <a:ext cx="6253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pt-BR" sz="2800" dirty="0">
                <a:solidFill>
                  <a:schemeClr val="tx2"/>
                </a:solidFill>
                <a:latin typeface="+mn-lt"/>
              </a:rPr>
              <a:t>Como proteger suas informações com as soluções </a:t>
            </a:r>
            <a:r>
              <a:rPr lang="pt-BR" sz="2800" b="1" dirty="0" err="1">
                <a:solidFill>
                  <a:schemeClr val="tx2"/>
                </a:solidFill>
                <a:latin typeface="+mn-lt"/>
              </a:rPr>
              <a:t>DellEMC</a:t>
            </a:r>
            <a:r>
              <a:rPr lang="pt-BR" sz="2800" dirty="0">
                <a:solidFill>
                  <a:schemeClr val="tx2"/>
                </a:solidFill>
                <a:latin typeface="+mn-lt"/>
              </a:rPr>
              <a:t>.</a:t>
            </a:r>
            <a:endParaRPr lang="pt-BR" sz="28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14411" y="4154010"/>
            <a:ext cx="2223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pt-BR" sz="1600" b="1" dirty="0" smtClean="0">
                <a:solidFill>
                  <a:schemeClr val="tx2"/>
                </a:solidFill>
                <a:latin typeface="+mn-lt"/>
              </a:rPr>
              <a:t>Edvan Dors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pt-BR" sz="1600" dirty="0" smtClean="0">
                <a:solidFill>
                  <a:schemeClr val="tx2"/>
                </a:solidFill>
                <a:latin typeface="+mn-lt"/>
              </a:rPr>
              <a:t>Account Manager Perfil Comp - DF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528" y="170268"/>
            <a:ext cx="1747758" cy="1030686"/>
          </a:xfrm>
          <a:prstGeom prst="rect">
            <a:avLst/>
          </a:prstGeom>
        </p:spPr>
      </p:pic>
      <p:pic>
        <p:nvPicPr>
          <p:cNvPr id="1026" name="Picture 2" descr="https://forum.rnp.br/sites/forum2019/files/FORUM_RNP2019_S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361" y="3956306"/>
            <a:ext cx="386715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334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 flipH="1">
            <a:off x="295274" y="4832722"/>
            <a:ext cx="0" cy="119905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>
              <a:lnSpc>
                <a:spcPct val="90000"/>
              </a:lnSpc>
              <a:buClr>
                <a:srgbClr val="007DB8"/>
              </a:buClr>
            </a:pPr>
            <a:endParaRPr lang="en-US" sz="85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295274" y="4832722"/>
            <a:ext cx="0" cy="119905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>
              <a:lnSpc>
                <a:spcPct val="90000"/>
              </a:lnSpc>
              <a:buClr>
                <a:srgbClr val="007DB8"/>
              </a:buClr>
            </a:pPr>
            <a:endParaRPr lang="en-US" sz="85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528" y="170268"/>
            <a:ext cx="1747758" cy="1030686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164592" y="146305"/>
            <a:ext cx="1620065" cy="591522"/>
          </a:xfrm>
        </p:spPr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36809" y="1358148"/>
            <a:ext cx="7036046" cy="165621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800" b="0" cap="none" baseline="0">
                <a:solidFill>
                  <a:schemeClr val="tx2"/>
                </a:solidFill>
                <a:latin typeface="Arial" pitchFamily="34" charset="0"/>
                <a:ea typeface="Museo Sans For Dell" panose="02000000000000000000" pitchFamily="2" charset="0"/>
                <a:cs typeface="Arial" pitchFamily="34" charset="0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kern="0" dirty="0" smtClean="0"/>
              <a:t>Desafios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kern="0" dirty="0" smtClean="0"/>
              <a:t>Portfólio </a:t>
            </a:r>
            <a:r>
              <a:rPr lang="pt-BR" sz="2400" kern="0" dirty="0" err="1" smtClean="0"/>
              <a:t>DellEMC</a:t>
            </a:r>
            <a:r>
              <a:rPr lang="pt-BR" sz="2400" kern="0" dirty="0" smtClean="0"/>
              <a:t> para Proteção de Dados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kern="0" dirty="0" smtClean="0"/>
              <a:t>Solução integrada </a:t>
            </a:r>
            <a:r>
              <a:rPr lang="pt-BR" sz="2400" kern="0" dirty="0" err="1" smtClean="0"/>
              <a:t>PowerProtect</a:t>
            </a:r>
            <a:endParaRPr lang="pt-BR" sz="2400" kern="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kern="0" dirty="0" smtClean="0"/>
              <a:t>Perguntas e respostas</a:t>
            </a:r>
            <a:endParaRPr lang="pt-BR" sz="2400" kern="0" dirty="0"/>
          </a:p>
        </p:txBody>
      </p:sp>
    </p:spTree>
    <p:extLst>
      <p:ext uri="{BB962C8B-B14F-4D97-AF65-F5344CB8AC3E}">
        <p14:creationId xmlns:p14="http://schemas.microsoft.com/office/powerpoint/2010/main" val="2345918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 defTabSz="914378">
              <a:lnSpc>
                <a:spcPct val="90000"/>
              </a:lnSpc>
              <a:spcBef>
                <a:spcPts val="600"/>
              </a:spcBef>
            </a:pPr>
            <a:endParaRPr lang="en-US" sz="200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" name="Picture 3110" descr="C:\Users\aarti_vasudevan\Desktop\1.emf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4269" y="500319"/>
            <a:ext cx="8610600" cy="424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 rot="16200000">
            <a:off x="2364106" y="-1636395"/>
            <a:ext cx="4415790" cy="9143999"/>
          </a:xfrm>
          <a:prstGeom prst="rect">
            <a:avLst/>
          </a:prstGeom>
          <a:gradFill>
            <a:gsLst>
              <a:gs pos="0">
                <a:schemeClr val="bg2">
                  <a:alpha val="82000"/>
                </a:schemeClr>
              </a:gs>
              <a:gs pos="100000">
                <a:schemeClr val="bg2">
                  <a:alpha val="0"/>
                </a:schemeClr>
              </a:gs>
            </a:gsLst>
            <a:lin ang="0" scaled="0"/>
          </a:gradFill>
          <a:ln w="12700" cmpd="sng">
            <a:noFill/>
          </a:ln>
          <a:effectLst/>
        </p:spPr>
        <p:txBody>
          <a:bodyPr wrap="square" lIns="137160" tIns="102870" rIns="102870" bIns="102870" rtlCol="0" anchor="ctr">
            <a:noAutofit/>
          </a:bodyPr>
          <a:lstStyle/>
          <a:p>
            <a:pPr algn="ctr" defTabSz="914378">
              <a:lnSpc>
                <a:spcPct val="90000"/>
              </a:lnSpc>
              <a:spcBef>
                <a:spcPts val="450"/>
              </a:spcBef>
            </a:pPr>
            <a:endParaRPr lang="en-US" sz="15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274318" y="264629"/>
            <a:ext cx="8601975" cy="64008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0" cap="none" baseline="0">
                <a:solidFill>
                  <a:schemeClr val="bg1"/>
                </a:solidFill>
                <a:latin typeface="+mj-lt"/>
                <a:ea typeface="Museo Sans For Dell" panose="02000000000000000000" pitchFamily="2" charset="0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pPr algn="ctr" defTabSz="914378"/>
            <a:endParaRPr lang="en-US" kern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Picture 6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118" y="1084240"/>
            <a:ext cx="3291767" cy="425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57" y="1892939"/>
            <a:ext cx="398389" cy="39838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6643" y="2837810"/>
            <a:ext cx="894765" cy="15255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378"/>
            <a:r>
              <a:rPr lang="pt-BR" sz="1000" b="0" i="0" u="none" strike="noStrike" cap="none" baseline="0" dirty="0">
                <a:solidFill>
                  <a:srgbClr val="FFFFFF"/>
                </a:solidFill>
                <a:uFillTx/>
                <a:latin typeface="Arial"/>
              </a:rPr>
              <a:t>Dispositivos, soluções </a:t>
            </a:r>
            <a:br>
              <a:rPr lang="pt-BR" sz="1000" b="0" i="0" u="none" strike="noStrike" cap="none" baseline="0" dirty="0">
                <a:solidFill>
                  <a:srgbClr val="FFFFFF"/>
                </a:solidFill>
                <a:uFillTx/>
                <a:latin typeface="Arial"/>
              </a:rPr>
            </a:br>
            <a:r>
              <a:rPr lang="pt-BR" sz="1000" b="0" i="0" u="none" strike="noStrike" cap="none" baseline="0" dirty="0">
                <a:solidFill>
                  <a:srgbClr val="FFFFFF"/>
                </a:solidFill>
                <a:uFillTx/>
                <a:latin typeface="Arial"/>
              </a:rPr>
              <a:t>e serviços inovadores criados pensando </a:t>
            </a:r>
            <a:br>
              <a:rPr lang="pt-BR" sz="1000" b="0" i="0" u="none" strike="noStrike" cap="none" baseline="0" dirty="0">
                <a:solidFill>
                  <a:srgbClr val="FFFFFF"/>
                </a:solidFill>
                <a:uFillTx/>
                <a:latin typeface="Arial"/>
              </a:rPr>
            </a:br>
            <a:r>
              <a:rPr lang="pt-BR" sz="1000" b="0" i="0" u="none" strike="noStrike" cap="none" baseline="0" dirty="0">
                <a:solidFill>
                  <a:srgbClr val="FFFFFF"/>
                </a:solidFill>
                <a:uFillTx/>
                <a:latin typeface="Arial"/>
              </a:rPr>
              <a:t>na forma como as pessoas trabalham </a:t>
            </a:r>
            <a:br>
              <a:rPr lang="pt-BR" sz="1000" b="0" i="0" u="none" strike="noStrike" cap="none" baseline="0" dirty="0">
                <a:solidFill>
                  <a:srgbClr val="FFFFFF"/>
                </a:solidFill>
                <a:uFillTx/>
                <a:latin typeface="Arial"/>
              </a:rPr>
            </a:br>
            <a:r>
              <a:rPr lang="pt-BR" sz="1000" b="0" i="0" u="none" strike="noStrike" cap="none" baseline="0" dirty="0">
                <a:solidFill>
                  <a:srgbClr val="FFFFFF"/>
                </a:solidFill>
                <a:uFillTx/>
                <a:latin typeface="Arial"/>
              </a:rPr>
              <a:t>(e se divertem)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11859" y="3198406"/>
            <a:ext cx="1013946" cy="10678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378"/>
            <a:r>
              <a:rPr lang="pt-BR" sz="1000" b="0" i="0" u="none" strike="noStrike" cap="none" baseline="0" dirty="0">
                <a:solidFill>
                  <a:srgbClr val="FFFFFF"/>
                </a:solidFill>
                <a:uFillTx/>
                <a:latin typeface="Arial"/>
              </a:rPr>
              <a:t>Transformação do datacenter com servidores, armazenamento e infraestrutura convergente líderes do setor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912813" y="2365990"/>
            <a:ext cx="0" cy="6858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9971" y="2008558"/>
            <a:ext cx="434110" cy="1518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962167" y="3198406"/>
            <a:ext cx="1013946" cy="12204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378"/>
            <a:r>
              <a:rPr lang="pt-BR" sz="1000" b="0" i="0" u="none" strike="noStrike" cap="none" baseline="0" dirty="0">
                <a:solidFill>
                  <a:srgbClr val="FFFFFF"/>
                </a:solidFill>
                <a:uFillTx/>
                <a:latin typeface="Arial"/>
              </a:rPr>
              <a:t>Principal fornecedor de soluções de segurança, risco e conformidade, resolvendo os desafios mais complexos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473451" y="2365990"/>
            <a:ext cx="0" cy="6858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8576" y="1973120"/>
            <a:ext cx="901893" cy="201779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528662" y="3198406"/>
            <a:ext cx="1013946" cy="7627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378"/>
            <a:r>
              <a:rPr lang="pt-BR" sz="1000" b="0" i="0" u="none" strike="noStrike" cap="none" baseline="0" dirty="0">
                <a:solidFill>
                  <a:srgbClr val="FFFFFF"/>
                </a:solidFill>
                <a:uFillTx/>
                <a:latin typeface="Arial"/>
              </a:rPr>
              <a:t>Fornecedor líder de soluções </a:t>
            </a:r>
            <a:br>
              <a:rPr lang="pt-BR" sz="1000" b="0" i="0" u="none" strike="noStrike" cap="none" baseline="0" dirty="0">
                <a:solidFill>
                  <a:srgbClr val="FFFFFF"/>
                </a:solidFill>
                <a:uFillTx/>
                <a:latin typeface="Arial"/>
              </a:rPr>
            </a:br>
            <a:r>
              <a:rPr lang="pt-BR" sz="1000" b="0" i="0" u="none" strike="noStrike" cap="none" baseline="0" dirty="0">
                <a:solidFill>
                  <a:srgbClr val="FFFFFF"/>
                </a:solidFill>
                <a:uFillTx/>
                <a:latin typeface="Arial"/>
              </a:rPr>
              <a:t>e software em nuvem de classe empresarial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7034089" y="2365990"/>
            <a:ext cx="0" cy="68580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7402" y="2013320"/>
            <a:ext cx="651797" cy="15187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679871" y="2837809"/>
            <a:ext cx="1013946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378"/>
            <a:r>
              <a:rPr lang="pt-BR" sz="1000" b="0" i="0" u="none" strike="noStrike" cap="none" spc="-20" baseline="0" dirty="0">
                <a:solidFill>
                  <a:srgbClr val="FFFFFF"/>
                </a:solidFill>
                <a:uFillTx/>
              </a:rPr>
              <a:t>Melhor combinação de </a:t>
            </a:r>
            <a:r>
              <a:rPr sz="1000" spc="-20" dirty="0"/>
              <a:t/>
            </a:r>
            <a:br>
              <a:rPr sz="1000" spc="-20" dirty="0"/>
            </a:br>
            <a:r>
              <a:rPr lang="pt-BR" sz="1000" b="0" i="0" u="none" strike="noStrike" cap="none" spc="-20" baseline="0" dirty="0">
                <a:solidFill>
                  <a:srgbClr val="FFFFFF"/>
                </a:solidFill>
                <a:uFillTx/>
              </a:rPr>
              <a:t>Big Data, PaaS </a:t>
            </a:r>
            <a:br>
              <a:rPr lang="pt-BR" sz="1000" b="0" i="0" u="none" strike="noStrike" cap="none" spc="-20" baseline="0" dirty="0">
                <a:solidFill>
                  <a:srgbClr val="FFFFFF"/>
                </a:solidFill>
                <a:uFillTx/>
              </a:rPr>
            </a:br>
            <a:r>
              <a:rPr lang="pt-BR" sz="1000" b="0" i="0" u="none" strike="noStrike" cap="none" spc="-20" baseline="0" dirty="0">
                <a:solidFill>
                  <a:srgbClr val="FFFFFF"/>
                </a:solidFill>
                <a:uFillTx/>
              </a:rPr>
              <a:t>e desenvolvimento ágil, reunindo dados em uma plataforma em nuvem independente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3193132" y="2365990"/>
            <a:ext cx="0" cy="34539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0684" y="2023122"/>
            <a:ext cx="1052490" cy="17101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245415" y="2837810"/>
            <a:ext cx="1123854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378"/>
            <a:r>
              <a:rPr lang="pt-BR" sz="1000" b="0" i="0" u="none" strike="noStrike" cap="none" baseline="0" dirty="0">
                <a:solidFill>
                  <a:srgbClr val="FFFFFF"/>
                </a:solidFill>
                <a:uFillTx/>
                <a:latin typeface="Arial"/>
              </a:rPr>
              <a:t>Inteligência </a:t>
            </a:r>
            <a:br>
              <a:rPr lang="pt-BR" sz="1000" b="0" i="0" u="none" strike="noStrike" cap="none" baseline="0" dirty="0">
                <a:solidFill>
                  <a:srgbClr val="FFFFFF"/>
                </a:solidFill>
                <a:uFillTx/>
                <a:latin typeface="Arial"/>
              </a:rPr>
            </a:br>
            <a:r>
              <a:rPr lang="pt-BR" sz="1000" b="0" i="0" u="none" strike="noStrike" cap="none" baseline="0" dirty="0">
                <a:solidFill>
                  <a:srgbClr val="FFFFFF"/>
                </a:solidFill>
                <a:uFillTx/>
                <a:latin typeface="Arial"/>
              </a:rPr>
              <a:t>de elite e confiável que reforça a segurança </a:t>
            </a:r>
            <a:br>
              <a:rPr lang="pt-BR" sz="1000" b="0" i="0" u="none" strike="noStrike" cap="none" baseline="0" dirty="0">
                <a:solidFill>
                  <a:srgbClr val="FFFFFF"/>
                </a:solidFill>
                <a:uFillTx/>
                <a:latin typeface="Arial"/>
              </a:rPr>
            </a:br>
            <a:r>
              <a:rPr lang="pt-BR" sz="1000" b="0" i="0" u="none" strike="noStrike" cap="none" baseline="0" dirty="0">
                <a:solidFill>
                  <a:srgbClr val="FFFFFF"/>
                </a:solidFill>
                <a:uFillTx/>
                <a:latin typeface="Arial"/>
              </a:rPr>
              <a:t>e reduz o risco em um ambiente dinâmico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6365" y="2032672"/>
            <a:ext cx="803303" cy="12707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7806201" y="2837809"/>
            <a:ext cx="1013946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4378"/>
            <a:r>
              <a:rPr lang="pt-BR" sz="1000" b="0" i="0" u="none" strike="noStrike" cap="none" baseline="0" dirty="0">
                <a:solidFill>
                  <a:srgbClr val="FFFFFF"/>
                </a:solidFill>
                <a:uFillTx/>
                <a:latin typeface="Arial"/>
              </a:rPr>
              <a:t>Solução de virtualização mais confiável para áreas de trabalho, datacenters </a:t>
            </a:r>
            <a:br>
              <a:rPr lang="pt-BR" sz="1000" b="0" i="0" u="none" strike="noStrike" cap="none" baseline="0" dirty="0">
                <a:solidFill>
                  <a:srgbClr val="FFFFFF"/>
                </a:solidFill>
                <a:uFillTx/>
                <a:latin typeface="Arial"/>
              </a:rPr>
            </a:br>
            <a:r>
              <a:rPr lang="pt-BR" sz="1000" b="0" i="0" u="none" strike="noStrike" cap="none" baseline="0" dirty="0">
                <a:solidFill>
                  <a:srgbClr val="FFFFFF"/>
                </a:solidFill>
                <a:uFillTx/>
                <a:latin typeface="Arial"/>
              </a:rPr>
              <a:t>e aplicativos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276877" y="1818298"/>
            <a:ext cx="1268010" cy="547692"/>
          </a:xfrm>
          <a:prstGeom prst="rect">
            <a:avLst/>
          </a:prstGeom>
          <a:solidFill>
            <a:schemeClr val="bg1"/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 defTabSz="914378">
              <a:lnSpc>
                <a:spcPct val="90000"/>
              </a:lnSpc>
              <a:spcBef>
                <a:spcPts val="600"/>
              </a:spcBef>
            </a:pPr>
            <a:endParaRPr lang="en-US" sz="200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530" y="2025378"/>
            <a:ext cx="832275" cy="146813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0" y="1818299"/>
            <a:ext cx="9144000" cy="550945"/>
            <a:chOff x="354330" y="1818298"/>
            <a:chExt cx="8435340" cy="550945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354330" y="1818298"/>
              <a:ext cx="8435340" cy="3253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54330" y="2365990"/>
              <a:ext cx="8435340" cy="3253"/>
            </a:xfrm>
            <a:prstGeom prst="line">
              <a:avLst/>
            </a:prstGeom>
            <a:ln w="12700"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Arrow Connector 33"/>
          <p:cNvCxnSpPr/>
          <p:nvPr/>
        </p:nvCxnSpPr>
        <p:spPr>
          <a:xfrm flipH="1">
            <a:off x="5753770" y="2365990"/>
            <a:ext cx="0" cy="34539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8314407" y="2365990"/>
            <a:ext cx="0" cy="34539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632494" y="2365990"/>
            <a:ext cx="0" cy="34539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370" y="4838501"/>
            <a:ext cx="675925" cy="12054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 flipH="1">
            <a:off x="295274" y="4832722"/>
            <a:ext cx="0" cy="119905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>
              <a:lnSpc>
                <a:spcPct val="90000"/>
              </a:lnSpc>
              <a:buClr>
                <a:srgbClr val="007DB8"/>
              </a:buClr>
            </a:pPr>
            <a:endParaRPr lang="en-US" sz="85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38" name="fl" descr="                              Dell - Internal Use - Confidential&#10;"/>
          <p:cNvSpPr txBox="1"/>
          <p:nvPr/>
        </p:nvSpPr>
        <p:spPr>
          <a:xfrm>
            <a:off x="775638" y="4831027"/>
            <a:ext cx="1720982" cy="25883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l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r>
              <a:rPr lang="pt-BR" sz="850" b="1" i="0" u="none" strike="noStrike" cap="none" baseline="0" dirty="0">
                <a:solidFill>
                  <a:srgbClr val="7F7F7F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Dell – Internal Use – Confidential</a:t>
            </a:r>
          </a:p>
          <a:p>
            <a:pPr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</a:pPr>
            <a:endParaRPr lang="en-US" sz="850" b="1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flipH="1">
            <a:off x="295274" y="4832722"/>
            <a:ext cx="0" cy="119905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>
              <a:lnSpc>
                <a:spcPct val="90000"/>
              </a:lnSpc>
              <a:buClr>
                <a:srgbClr val="007DB8"/>
              </a:buClr>
            </a:pPr>
            <a:endParaRPr lang="en-US" sz="85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5953" y="4834324"/>
            <a:ext cx="60385" cy="116703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/>
          <a:p>
            <a:pPr algn="r">
              <a:lnSpc>
                <a:spcPct val="90000"/>
              </a:lnSpc>
              <a:buClr>
                <a:srgbClr val="007DB8"/>
              </a:buClr>
            </a:pPr>
            <a:r>
              <a:rPr lang="pt-BR" sz="850" b="0" i="0" u="none" strike="noStrike" cap="none" baseline="0">
                <a:solidFill>
                  <a:srgbClr val="808080"/>
                </a:solidFill>
                <a:uFillTx/>
                <a:latin typeface="Arial"/>
              </a:rPr>
              <a:t>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46304"/>
            <a:ext cx="6971538" cy="993775"/>
          </a:xfrm>
        </p:spPr>
        <p:txBody>
          <a:bodyPr/>
          <a:lstStyle/>
          <a:p>
            <a:r>
              <a:rPr lang="pt-BR" sz="2800" b="0" i="0" u="none" strike="noStrike" cap="none" baseline="0" dirty="0">
                <a:solidFill>
                  <a:srgbClr val="FFFFFF"/>
                </a:solidFill>
                <a:uFillTx/>
                <a:latin typeface="Arial"/>
              </a:rPr>
              <a:t>Uma força coletiva de recursos inovadores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17F1289-F2B0-47BE-8E15-882B41E72CDD}"/>
              </a:ext>
            </a:extLst>
          </p:cNvPr>
          <p:cNvSpPr/>
          <p:nvPr/>
        </p:nvSpPr>
        <p:spPr>
          <a:xfrm>
            <a:off x="3513293" y="4928055"/>
            <a:ext cx="2117413" cy="183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Confidential - Internal / Partner Use only</a:t>
            </a:r>
          </a:p>
        </p:txBody>
      </p:sp>
    </p:spTree>
    <p:extLst>
      <p:ext uri="{BB962C8B-B14F-4D97-AF65-F5344CB8AC3E}">
        <p14:creationId xmlns:p14="http://schemas.microsoft.com/office/powerpoint/2010/main" val="8961654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63DE23C-889F-D741-9661-D78BE2B5A4A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85750" y="228600"/>
            <a:ext cx="1835150" cy="38779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0" cap="all" baseline="0">
                <a:solidFill>
                  <a:schemeClr val="tx2"/>
                </a:solidFill>
                <a:latin typeface="+mj-lt"/>
                <a:ea typeface="Museo Sans For Dell" panose="02000000000000000000" pitchFamily="2" charset="0"/>
                <a:cs typeface="Verdana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r>
              <a:rPr lang="pt-BR" kern="0" cap="none" dirty="0" smtClean="0">
                <a:solidFill>
                  <a:srgbClr val="0076CE"/>
                </a:solidFill>
                <a:latin typeface="Arial"/>
                <a:ea typeface="Arial"/>
                <a:cs typeface="Arial"/>
              </a:rPr>
              <a:t>Desafios</a:t>
            </a:r>
            <a:endParaRPr lang="pt-BR" kern="0" dirty="0"/>
          </a:p>
        </p:txBody>
      </p:sp>
      <p:grpSp>
        <p:nvGrpSpPr>
          <p:cNvPr id="9" name="Group 3">
            <a:extLst>
              <a:ext uri="{FF2B5EF4-FFF2-40B4-BE49-F238E27FC236}">
                <a16:creationId xmlns:a16="http://schemas.microsoft.com/office/drawing/2014/main" id="{42C45EEF-2454-4CCC-A41B-3C7DFFF3CEA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6198035" y="897662"/>
            <a:ext cx="1994310" cy="1825198"/>
            <a:chOff x="5985197" y="1504007"/>
            <a:chExt cx="1994310" cy="1825198"/>
          </a:xfrm>
        </p:grpSpPr>
        <p:sp>
          <p:nvSpPr>
            <p:cNvPr id="10" name="TextBox 184">
              <a:extLst>
                <a:ext uri="{FF2B5EF4-FFF2-40B4-BE49-F238E27FC236}">
                  <a16:creationId xmlns:a16="http://schemas.microsoft.com/office/drawing/2014/main" id="{230F3F5C-A182-1143-83A7-9D6EAA7FC5F2}"/>
                </a:ext>
              </a:extLst>
            </p:cNvPr>
            <p:cNvSpPr txBox="1"/>
            <p:nvPr>
              <p:custDataLst>
                <p:tags r:id="rId31"/>
              </p:custDataLst>
            </p:nvPr>
          </p:nvSpPr>
          <p:spPr>
            <a:xfrm>
              <a:off x="6090234" y="1994153"/>
              <a:ext cx="1784236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14378">
                <a:buClr>
                  <a:srgbClr val="007DB8"/>
                </a:buClr>
              </a:pPr>
              <a:r>
                <a:rPr lang="pt-BR" sz="1200" b="0" i="0" strike="noStrike" cap="none" spc="0" baseline="0" dirty="0" smtClean="0">
                  <a:solidFill>
                    <a:srgbClr val="444444"/>
                  </a:solidFill>
                  <a:effectLst/>
                  <a:latin typeface="Arial"/>
                  <a:ea typeface="Arial"/>
                  <a:cs typeface="Arial"/>
                </a:rPr>
                <a:t>Arquitetura</a:t>
              </a:r>
              <a:r>
                <a:rPr lang="pt-BR" sz="1200" b="0" i="0" strike="noStrike" cap="none" spc="0" dirty="0" smtClean="0">
                  <a:solidFill>
                    <a:srgbClr val="444444"/>
                  </a:solidFill>
                  <a:effectLst/>
                  <a:latin typeface="Arial"/>
                  <a:ea typeface="Arial"/>
                  <a:cs typeface="Arial"/>
                </a:rPr>
                <a:t> Acidental / Legado</a:t>
              </a:r>
              <a:endParaRPr lang="pt-BR" sz="1200" b="0" i="0" strike="noStrike" cap="none" spc="0" baseline="0" dirty="0">
                <a:solidFill>
                  <a:srgbClr val="444444"/>
                </a:solidFill>
                <a:effectLst/>
                <a:latin typeface="Arial"/>
                <a:ea typeface="Arial"/>
                <a:cs typeface="Arial"/>
              </a:endParaRPr>
            </a:p>
            <a:p>
              <a:pPr algn="ctr" defTabSz="914378">
                <a:buClr>
                  <a:srgbClr val="007DB8"/>
                </a:buClr>
              </a:pPr>
              <a:r>
                <a:rPr lang="en-US" sz="300" dirty="0"/>
                <a:t> </a:t>
              </a:r>
            </a:p>
          </p:txBody>
        </p:sp>
        <p:sp>
          <p:nvSpPr>
            <p:cNvPr id="11" name="Rectangle 29">
              <a:extLst>
                <a:ext uri="{FF2B5EF4-FFF2-40B4-BE49-F238E27FC236}">
                  <a16:creationId xmlns:a16="http://schemas.microsoft.com/office/drawing/2014/main" id="{AED228B6-D50C-5F4D-9318-B447B4F740D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985197" y="2682874"/>
              <a:ext cx="19943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pt-BR" sz="1800" b="1" dirty="0" smtClean="0">
                  <a:solidFill>
                    <a:srgbClr val="0076CE"/>
                  </a:solidFill>
                  <a:ea typeface="Arial"/>
                  <a:cs typeface="Arial"/>
                </a:rPr>
                <a:t>Disco, Fita, Nuvem?</a:t>
              </a:r>
              <a:r>
                <a:rPr lang="pt-BR" sz="1100" b="0" i="0" strike="noStrike" cap="none" spc="0" baseline="0" dirty="0" smtClean="0">
                  <a:solidFill>
                    <a:srgbClr val="444444"/>
                  </a:solidFill>
                  <a:effectLst/>
                  <a:latin typeface="Arial"/>
                  <a:ea typeface="Arial"/>
                  <a:cs typeface="Arial"/>
                </a:rPr>
                <a:t>.</a:t>
              </a:r>
              <a:endParaRPr lang="pt-BR" sz="1100" b="0" i="0" strike="noStrike" cap="none" spc="0" baseline="30000" dirty="0">
                <a:solidFill>
                  <a:srgbClr val="444444"/>
                </a:solidFill>
                <a:effectLst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12" name="Straight Connector 33">
              <a:extLst>
                <a:ext uri="{FF2B5EF4-FFF2-40B4-BE49-F238E27FC236}">
                  <a16:creationId xmlns:a16="http://schemas.microsoft.com/office/drawing/2014/main" id="{A6018E5F-EA7D-8248-942F-4BBD5CD67694}"/>
                </a:ext>
              </a:extLst>
            </p:cNvPr>
            <p:cNvCxnSpPr/>
            <p:nvPr>
              <p:custDataLst>
                <p:tags r:id="rId33"/>
              </p:custDataLst>
            </p:nvPr>
          </p:nvCxnSpPr>
          <p:spPr>
            <a:xfrm>
              <a:off x="6207050" y="2565011"/>
              <a:ext cx="1550606" cy="0"/>
            </a:xfrm>
            <a:prstGeom prst="line">
              <a:avLst/>
            </a:prstGeom>
            <a:ln w="9525">
              <a:solidFill>
                <a:srgbClr val="CC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63C83A0F-CA86-4EF5-8CB9-BB2D4FCF8A6D}"/>
                </a:ext>
              </a:extLst>
            </p:cNvPr>
            <p:cNvPicPr>
              <a:picLocks noChangeAspect="1"/>
            </p:cNvPicPr>
            <p:nvPr>
              <p:custDataLst>
                <p:tags r:id="rId34"/>
              </p:custDataLst>
            </p:nvPr>
          </p:nvPicPr>
          <p:blipFill>
            <a:blip r:embed="rId37">
              <a:extLst>
                <a:ext uri="{BEBA8EAE-BF5A-486C-A8C5-ECC9F3942E4B}">
                  <a14:imgProps xmlns:a14="http://schemas.microsoft.com/office/drawing/2010/main">
                    <a14:imgLayer r:embed="rId38">
                      <a14:imgEffect>
                        <a14:saturation sat="0"/>
                      </a14:imgEffect>
                      <a14:imgEffect>
                        <a14:brightnessContrast bright="-6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2154" y="1504007"/>
              <a:ext cx="340378" cy="340378"/>
            </a:xfrm>
            <a:prstGeom prst="rect">
              <a:avLst/>
            </a:prstGeom>
          </p:spPr>
        </p:pic>
      </p:grpSp>
      <p:grpSp>
        <p:nvGrpSpPr>
          <p:cNvPr id="14" name="Group 6">
            <a:extLst>
              <a:ext uri="{FF2B5EF4-FFF2-40B4-BE49-F238E27FC236}">
                <a16:creationId xmlns:a16="http://schemas.microsoft.com/office/drawing/2014/main" id="{DCD0D294-8BCE-44BE-9FF4-C365BA44A591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3456485" y="869137"/>
            <a:ext cx="1994310" cy="1605271"/>
            <a:chOff x="3320359" y="1477713"/>
            <a:chExt cx="1994310" cy="1605271"/>
          </a:xfrm>
        </p:grpSpPr>
        <p:sp>
          <p:nvSpPr>
            <p:cNvPr id="15" name="TextBox 22">
              <a:extLst>
                <a:ext uri="{FF2B5EF4-FFF2-40B4-BE49-F238E27FC236}">
                  <a16:creationId xmlns:a16="http://schemas.microsoft.com/office/drawing/2014/main" id="{3D580FED-DBFE-4149-BE10-9F69D3F86A99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3425397" y="1994153"/>
              <a:ext cx="1784236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DB8"/>
                </a:buClr>
                <a:buSzTx/>
                <a:buFontTx/>
                <a:buNone/>
                <a:defRPr/>
              </a:pPr>
              <a:r>
                <a:rPr lang="pt-BR" sz="1200" b="0" i="0" strike="noStrike" cap="none" spc="0" baseline="0" dirty="0" smtClean="0">
                  <a:solidFill>
                    <a:srgbClr val="000000"/>
                  </a:solidFill>
                  <a:effectLst/>
                  <a:latin typeface="Arial"/>
                  <a:ea typeface="Arial"/>
                  <a:cs typeface="Arial"/>
                </a:rPr>
                <a:t>Confiança</a:t>
              </a:r>
              <a:r>
                <a:rPr lang="pt-BR" sz="1200" b="0" i="0" strike="noStrike" cap="none" spc="0" dirty="0" smtClean="0">
                  <a:solidFill>
                    <a:srgbClr val="000000"/>
                  </a:solidFill>
                  <a:effectLst/>
                  <a:latin typeface="Arial"/>
                  <a:ea typeface="Arial"/>
                  <a:cs typeface="Arial"/>
                </a:rPr>
                <a:t> nas politicas de Backup e Restore</a:t>
              </a:r>
              <a:endParaRPr lang="pt-BR" sz="12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endParaRPr>
            </a:p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DB8"/>
                </a:buClr>
                <a:buSzTx/>
                <a:buFontTx/>
                <a:buNone/>
                <a:defRPr/>
              </a:pPr>
              <a:r>
                <a:rPr kumimoji="0" lang="en-US" sz="3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</a:p>
          </p:txBody>
        </p: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BF7FC938-9269-4E95-8D81-D63868D30B7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320359" y="2682874"/>
              <a:ext cx="199431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000" b="1" i="0" strike="noStrike" cap="none" spc="0" baseline="0" dirty="0" smtClean="0">
                  <a:solidFill>
                    <a:srgbClr val="0076CE"/>
                  </a:solidFill>
                  <a:effectLst/>
                  <a:latin typeface="Arial"/>
                  <a:ea typeface="Arial"/>
                  <a:cs typeface="Arial"/>
                </a:rPr>
                <a:t>Funciona?</a:t>
              </a:r>
              <a:endParaRPr lang="pt-BR" sz="1100" b="0" i="0" strike="noStrike" cap="none" spc="0" baseline="3000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17" name="Straight Connector 24">
              <a:extLst>
                <a:ext uri="{FF2B5EF4-FFF2-40B4-BE49-F238E27FC236}">
                  <a16:creationId xmlns:a16="http://schemas.microsoft.com/office/drawing/2014/main" id="{5E1124D7-4617-4D1E-8A10-DF2B0DD8E2CE}"/>
                </a:ext>
              </a:extLst>
            </p:cNvPr>
            <p:cNvCxnSpPr/>
            <p:nvPr>
              <p:custDataLst>
                <p:tags r:id="rId27"/>
              </p:custDataLst>
            </p:nvPr>
          </p:nvCxnSpPr>
          <p:spPr>
            <a:xfrm>
              <a:off x="3542212" y="2565011"/>
              <a:ext cx="1550606" cy="0"/>
            </a:xfrm>
            <a:prstGeom prst="line">
              <a:avLst/>
            </a:prstGeom>
            <a:ln w="9525">
              <a:solidFill>
                <a:srgbClr val="CC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25">
              <a:extLst>
                <a:ext uri="{FF2B5EF4-FFF2-40B4-BE49-F238E27FC236}">
                  <a16:creationId xmlns:a16="http://schemas.microsoft.com/office/drawing/2014/main" id="{7175C5B1-8FD5-4D05-A79B-D616F6EFC77E}"/>
                </a:ext>
              </a:extLst>
            </p:cNvPr>
            <p:cNvGrpSpPr/>
            <p:nvPr>
              <p:custDataLst>
                <p:tags r:id="rId28"/>
              </p:custDataLst>
            </p:nvPr>
          </p:nvGrpSpPr>
          <p:grpSpPr>
            <a:xfrm>
              <a:off x="4088736" y="1477713"/>
              <a:ext cx="414773" cy="416138"/>
              <a:chOff x="4502151" y="2144713"/>
              <a:chExt cx="482600" cy="484188"/>
            </a:xfrm>
            <a:solidFill>
              <a:schemeClr val="bg2">
                <a:alpha val="82000"/>
              </a:schemeClr>
            </a:solidFill>
          </p:grpSpPr>
          <p:sp>
            <p:nvSpPr>
              <p:cNvPr id="19" name="Freeform 151">
                <a:extLst>
                  <a:ext uri="{FF2B5EF4-FFF2-40B4-BE49-F238E27FC236}">
                    <a16:creationId xmlns:a16="http://schemas.microsoft.com/office/drawing/2014/main" id="{B7D98234-DD93-4827-AC5B-71405B469832}"/>
                  </a:ext>
                </a:extLst>
              </p:cNvPr>
              <p:cNvSpPr>
                <a:spLocks noEditPoint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605338" y="2144713"/>
                <a:ext cx="276225" cy="276225"/>
              </a:xfrm>
              <a:custGeom>
                <a:avLst/>
                <a:gdLst>
                  <a:gd name="T0" fmla="*/ 16 w 32"/>
                  <a:gd name="T1" fmla="*/ 32 h 32"/>
                  <a:gd name="T2" fmla="*/ 32 w 32"/>
                  <a:gd name="T3" fmla="*/ 16 h 32"/>
                  <a:gd name="T4" fmla="*/ 16 w 32"/>
                  <a:gd name="T5" fmla="*/ 0 h 32"/>
                  <a:gd name="T6" fmla="*/ 0 w 32"/>
                  <a:gd name="T7" fmla="*/ 16 h 32"/>
                  <a:gd name="T8" fmla="*/ 16 w 32"/>
                  <a:gd name="T9" fmla="*/ 32 h 32"/>
                  <a:gd name="T10" fmla="*/ 16 w 32"/>
                  <a:gd name="T11" fmla="*/ 4 h 32"/>
                  <a:gd name="T12" fmla="*/ 28 w 32"/>
                  <a:gd name="T13" fmla="*/ 16 h 32"/>
                  <a:gd name="T14" fmla="*/ 16 w 32"/>
                  <a:gd name="T15" fmla="*/ 28 h 32"/>
                  <a:gd name="T16" fmla="*/ 4 w 32"/>
                  <a:gd name="T17" fmla="*/ 16 h 32"/>
                  <a:gd name="T18" fmla="*/ 16 w 32"/>
                  <a:gd name="T19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" h="32">
                    <a:moveTo>
                      <a:pt x="16" y="32"/>
                    </a:moveTo>
                    <a:cubicBezTo>
                      <a:pt x="25" y="32"/>
                      <a:pt x="32" y="24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4"/>
                      <a:pt x="7" y="32"/>
                      <a:pt x="16" y="32"/>
                    </a:cubicBezTo>
                    <a:close/>
                    <a:moveTo>
                      <a:pt x="16" y="4"/>
                    </a:moveTo>
                    <a:cubicBezTo>
                      <a:pt x="22" y="4"/>
                      <a:pt x="28" y="9"/>
                      <a:pt x="28" y="16"/>
                    </a:cubicBezTo>
                    <a:cubicBezTo>
                      <a:pt x="28" y="22"/>
                      <a:pt x="22" y="28"/>
                      <a:pt x="16" y="28"/>
                    </a:cubicBezTo>
                    <a:cubicBezTo>
                      <a:pt x="9" y="28"/>
                      <a:pt x="4" y="22"/>
                      <a:pt x="4" y="16"/>
                    </a:cubicBezTo>
                    <a:cubicBezTo>
                      <a:pt x="4" y="9"/>
                      <a:pt x="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/>
              </a:p>
            </p:txBody>
          </p:sp>
          <p:sp>
            <p:nvSpPr>
              <p:cNvPr id="20" name="Freeform 152">
                <a:extLst>
                  <a:ext uri="{FF2B5EF4-FFF2-40B4-BE49-F238E27FC236}">
                    <a16:creationId xmlns:a16="http://schemas.microsoft.com/office/drawing/2014/main" id="{A3B9FEB7-E534-4874-9B0E-3D6E612174FE}"/>
                  </a:ext>
                </a:extLst>
              </p:cNvPr>
              <p:cNvSpPr>
                <a:spLocks noEditPoint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502151" y="2403476"/>
                <a:ext cx="482600" cy="225425"/>
              </a:xfrm>
              <a:custGeom>
                <a:avLst/>
                <a:gdLst>
                  <a:gd name="T0" fmla="*/ 56 w 56"/>
                  <a:gd name="T1" fmla="*/ 23 h 26"/>
                  <a:gd name="T2" fmla="*/ 43 w 56"/>
                  <a:gd name="T3" fmla="*/ 1 h 26"/>
                  <a:gd name="T4" fmla="*/ 42 w 56"/>
                  <a:gd name="T5" fmla="*/ 0 h 26"/>
                  <a:gd name="T6" fmla="*/ 41 w 56"/>
                  <a:gd name="T7" fmla="*/ 1 h 26"/>
                  <a:gd name="T8" fmla="*/ 15 w 56"/>
                  <a:gd name="T9" fmla="*/ 1 h 26"/>
                  <a:gd name="T10" fmla="*/ 14 w 56"/>
                  <a:gd name="T11" fmla="*/ 0 h 26"/>
                  <a:gd name="T12" fmla="*/ 13 w 56"/>
                  <a:gd name="T13" fmla="*/ 1 h 26"/>
                  <a:gd name="T14" fmla="*/ 0 w 56"/>
                  <a:gd name="T15" fmla="*/ 23 h 26"/>
                  <a:gd name="T16" fmla="*/ 0 w 56"/>
                  <a:gd name="T17" fmla="*/ 26 h 26"/>
                  <a:gd name="T18" fmla="*/ 56 w 56"/>
                  <a:gd name="T19" fmla="*/ 26 h 26"/>
                  <a:gd name="T20" fmla="*/ 56 w 56"/>
                  <a:gd name="T21" fmla="*/ 23 h 26"/>
                  <a:gd name="T22" fmla="*/ 4 w 56"/>
                  <a:gd name="T23" fmla="*/ 22 h 26"/>
                  <a:gd name="T24" fmla="*/ 14 w 56"/>
                  <a:gd name="T25" fmla="*/ 5 h 26"/>
                  <a:gd name="T26" fmla="*/ 42 w 56"/>
                  <a:gd name="T27" fmla="*/ 5 h 26"/>
                  <a:gd name="T28" fmla="*/ 52 w 56"/>
                  <a:gd name="T29" fmla="*/ 22 h 26"/>
                  <a:gd name="T30" fmla="*/ 4 w 56"/>
                  <a:gd name="T31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" h="26">
                    <a:moveTo>
                      <a:pt x="56" y="23"/>
                    </a:moveTo>
                    <a:cubicBezTo>
                      <a:pt x="56" y="23"/>
                      <a:pt x="54" y="8"/>
                      <a:pt x="43" y="1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33" y="7"/>
                      <a:pt x="22" y="7"/>
                      <a:pt x="15" y="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2" y="8"/>
                      <a:pt x="0" y="23"/>
                      <a:pt x="0" y="2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56" y="26"/>
                      <a:pt x="56" y="26"/>
                      <a:pt x="56" y="26"/>
                    </a:cubicBezTo>
                    <a:lnTo>
                      <a:pt x="56" y="23"/>
                    </a:lnTo>
                    <a:close/>
                    <a:moveTo>
                      <a:pt x="4" y="22"/>
                    </a:moveTo>
                    <a:cubicBezTo>
                      <a:pt x="5" y="18"/>
                      <a:pt x="7" y="10"/>
                      <a:pt x="14" y="5"/>
                    </a:cubicBezTo>
                    <a:cubicBezTo>
                      <a:pt x="22" y="11"/>
                      <a:pt x="34" y="11"/>
                      <a:pt x="42" y="5"/>
                    </a:cubicBezTo>
                    <a:cubicBezTo>
                      <a:pt x="48" y="10"/>
                      <a:pt x="51" y="18"/>
                      <a:pt x="52" y="22"/>
                    </a:cubicBezTo>
                    <a:lnTo>
                      <a:pt x="4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/>
              </a:p>
            </p:txBody>
          </p:sp>
        </p:grpSp>
      </p:grpSp>
      <p:pic>
        <p:nvPicPr>
          <p:cNvPr id="21" name="Imagem 20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7759872" y="113881"/>
            <a:ext cx="1046661" cy="61723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D580FED-DBFE-4149-BE10-9F69D3F86A9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04611" y="3867113"/>
            <a:ext cx="178423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  <a:buSzTx/>
              <a:buFontTx/>
              <a:buNone/>
              <a:defRPr/>
            </a:pPr>
            <a:r>
              <a:rPr lang="pt-BR" sz="1200" b="0" i="0" strike="noStrike" cap="none" spc="0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Equipe reduzida</a:t>
            </a:r>
            <a:endParaRPr lang="pt-BR" sz="1200" b="0" i="0" strike="noStrike" cap="none" spc="0" baseline="0" dirty="0">
              <a:solidFill>
                <a:srgbClr val="000000"/>
              </a:solidFill>
              <a:effectLst/>
              <a:latin typeface="Arial"/>
              <a:ea typeface="Arial"/>
              <a:cs typeface="Arial"/>
            </a:endParaRP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  <a:buSzTx/>
              <a:buFontTx/>
              <a:buNone/>
              <a:defRPr/>
            </a:pPr>
            <a:r>
              <a: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F7FC938-9269-4E95-8D81-D63868D30B7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99573" y="4270084"/>
            <a:ext cx="19943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i="0" strike="noStrike" cap="none" spc="0" baseline="0" dirty="0" smtClean="0">
                <a:solidFill>
                  <a:srgbClr val="0076CE"/>
                </a:solidFill>
                <a:effectLst/>
                <a:latin typeface="Arial"/>
                <a:ea typeface="Arial"/>
                <a:cs typeface="Arial"/>
              </a:rPr>
              <a:t>Generalistas</a:t>
            </a:r>
            <a:endParaRPr lang="pt-BR" sz="1100" b="0" i="0" strike="noStrike" cap="none" spc="0" baseline="30000" dirty="0">
              <a:solidFill>
                <a:srgbClr val="000000"/>
              </a:solidFill>
              <a:effectLst/>
              <a:latin typeface="Arial"/>
              <a:ea typeface="Arial"/>
              <a:cs typeface="Arial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E1124D7-4617-4D1E-8A10-DF2B0DD8E2CE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921426" y="4152221"/>
            <a:ext cx="1550606" cy="0"/>
          </a:xfrm>
          <a:prstGeom prst="line">
            <a:avLst/>
          </a:prstGeom>
          <a:ln w="9525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175C5B1-8FD5-4D05-A79B-D616F6EFC77E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1467950" y="3350673"/>
            <a:ext cx="414773" cy="416138"/>
            <a:chOff x="4502151" y="2144713"/>
            <a:chExt cx="482600" cy="484188"/>
          </a:xfrm>
          <a:solidFill>
            <a:schemeClr val="bg2">
              <a:alpha val="82000"/>
            </a:schemeClr>
          </a:solidFill>
        </p:grpSpPr>
        <p:sp>
          <p:nvSpPr>
            <p:cNvPr id="27" name="Freeform 151">
              <a:extLst>
                <a:ext uri="{FF2B5EF4-FFF2-40B4-BE49-F238E27FC236}">
                  <a16:creationId xmlns:a16="http://schemas.microsoft.com/office/drawing/2014/main" id="{B7D98234-DD93-4827-AC5B-71405B469832}"/>
                </a:ext>
              </a:extLst>
            </p:cNvPr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4605338" y="2144713"/>
              <a:ext cx="276225" cy="276225"/>
            </a:xfrm>
            <a:custGeom>
              <a:avLst/>
              <a:gdLst>
                <a:gd name="T0" fmla="*/ 16 w 32"/>
                <a:gd name="T1" fmla="*/ 32 h 32"/>
                <a:gd name="T2" fmla="*/ 32 w 32"/>
                <a:gd name="T3" fmla="*/ 16 h 32"/>
                <a:gd name="T4" fmla="*/ 16 w 32"/>
                <a:gd name="T5" fmla="*/ 0 h 32"/>
                <a:gd name="T6" fmla="*/ 0 w 32"/>
                <a:gd name="T7" fmla="*/ 16 h 32"/>
                <a:gd name="T8" fmla="*/ 16 w 32"/>
                <a:gd name="T9" fmla="*/ 32 h 32"/>
                <a:gd name="T10" fmla="*/ 16 w 32"/>
                <a:gd name="T11" fmla="*/ 4 h 32"/>
                <a:gd name="T12" fmla="*/ 28 w 32"/>
                <a:gd name="T13" fmla="*/ 16 h 32"/>
                <a:gd name="T14" fmla="*/ 16 w 32"/>
                <a:gd name="T15" fmla="*/ 28 h 32"/>
                <a:gd name="T16" fmla="*/ 4 w 32"/>
                <a:gd name="T17" fmla="*/ 16 h 32"/>
                <a:gd name="T18" fmla="*/ 16 w 32"/>
                <a:gd name="T1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25" y="32"/>
                    <a:pt x="32" y="24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4"/>
                    <a:pt x="7" y="32"/>
                    <a:pt x="16" y="32"/>
                  </a:cubicBezTo>
                  <a:close/>
                  <a:moveTo>
                    <a:pt x="16" y="4"/>
                  </a:moveTo>
                  <a:cubicBezTo>
                    <a:pt x="22" y="4"/>
                    <a:pt x="28" y="9"/>
                    <a:pt x="28" y="16"/>
                  </a:cubicBezTo>
                  <a:cubicBezTo>
                    <a:pt x="28" y="22"/>
                    <a:pt x="22" y="28"/>
                    <a:pt x="16" y="28"/>
                  </a:cubicBezTo>
                  <a:cubicBezTo>
                    <a:pt x="9" y="28"/>
                    <a:pt x="4" y="22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  <p:sp>
          <p:nvSpPr>
            <p:cNvPr id="28" name="Freeform 152">
              <a:extLst>
                <a:ext uri="{FF2B5EF4-FFF2-40B4-BE49-F238E27FC236}">
                  <a16:creationId xmlns:a16="http://schemas.microsoft.com/office/drawing/2014/main" id="{A3B9FEB7-E534-4874-9B0E-3D6E612174FE}"/>
                </a:ext>
              </a:extLst>
            </p:cNvPr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4502151" y="2403476"/>
              <a:ext cx="482600" cy="225425"/>
            </a:xfrm>
            <a:custGeom>
              <a:avLst/>
              <a:gdLst>
                <a:gd name="T0" fmla="*/ 56 w 56"/>
                <a:gd name="T1" fmla="*/ 23 h 26"/>
                <a:gd name="T2" fmla="*/ 43 w 56"/>
                <a:gd name="T3" fmla="*/ 1 h 26"/>
                <a:gd name="T4" fmla="*/ 42 w 56"/>
                <a:gd name="T5" fmla="*/ 0 h 26"/>
                <a:gd name="T6" fmla="*/ 41 w 56"/>
                <a:gd name="T7" fmla="*/ 1 h 26"/>
                <a:gd name="T8" fmla="*/ 15 w 56"/>
                <a:gd name="T9" fmla="*/ 1 h 26"/>
                <a:gd name="T10" fmla="*/ 14 w 56"/>
                <a:gd name="T11" fmla="*/ 0 h 26"/>
                <a:gd name="T12" fmla="*/ 13 w 56"/>
                <a:gd name="T13" fmla="*/ 1 h 26"/>
                <a:gd name="T14" fmla="*/ 0 w 56"/>
                <a:gd name="T15" fmla="*/ 23 h 26"/>
                <a:gd name="T16" fmla="*/ 0 w 56"/>
                <a:gd name="T17" fmla="*/ 26 h 26"/>
                <a:gd name="T18" fmla="*/ 56 w 56"/>
                <a:gd name="T19" fmla="*/ 26 h 26"/>
                <a:gd name="T20" fmla="*/ 56 w 56"/>
                <a:gd name="T21" fmla="*/ 23 h 26"/>
                <a:gd name="T22" fmla="*/ 4 w 56"/>
                <a:gd name="T23" fmla="*/ 22 h 26"/>
                <a:gd name="T24" fmla="*/ 14 w 56"/>
                <a:gd name="T25" fmla="*/ 5 h 26"/>
                <a:gd name="T26" fmla="*/ 42 w 56"/>
                <a:gd name="T27" fmla="*/ 5 h 26"/>
                <a:gd name="T28" fmla="*/ 52 w 56"/>
                <a:gd name="T29" fmla="*/ 22 h 26"/>
                <a:gd name="T30" fmla="*/ 4 w 56"/>
                <a:gd name="T31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" h="26">
                  <a:moveTo>
                    <a:pt x="56" y="23"/>
                  </a:moveTo>
                  <a:cubicBezTo>
                    <a:pt x="56" y="23"/>
                    <a:pt x="54" y="8"/>
                    <a:pt x="43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3" y="7"/>
                    <a:pt x="22" y="7"/>
                    <a:pt x="15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2" y="8"/>
                    <a:pt x="0" y="23"/>
                    <a:pt x="0" y="2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56" y="26"/>
                    <a:pt x="56" y="26"/>
                    <a:pt x="56" y="26"/>
                  </a:cubicBezTo>
                  <a:lnTo>
                    <a:pt x="56" y="23"/>
                  </a:lnTo>
                  <a:close/>
                  <a:moveTo>
                    <a:pt x="4" y="22"/>
                  </a:moveTo>
                  <a:cubicBezTo>
                    <a:pt x="5" y="18"/>
                    <a:pt x="7" y="10"/>
                    <a:pt x="14" y="5"/>
                  </a:cubicBezTo>
                  <a:cubicBezTo>
                    <a:pt x="22" y="11"/>
                    <a:pt x="34" y="11"/>
                    <a:pt x="42" y="5"/>
                  </a:cubicBezTo>
                  <a:cubicBezTo>
                    <a:pt x="48" y="10"/>
                    <a:pt x="51" y="18"/>
                    <a:pt x="52" y="22"/>
                  </a:cubicBezTo>
                  <a:lnTo>
                    <a:pt x="4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0"/>
            </a:p>
          </p:txBody>
        </p:sp>
      </p:grpSp>
      <p:sp>
        <p:nvSpPr>
          <p:cNvPr id="29" name="Freeform 151">
            <a:extLst>
              <a:ext uri="{FF2B5EF4-FFF2-40B4-BE49-F238E27FC236}">
                <a16:creationId xmlns:a16="http://schemas.microsoft.com/office/drawing/2014/main" id="{B7D98234-DD93-4827-AC5B-71405B469832}"/>
              </a:ext>
            </a:extLst>
          </p:cNvPr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1283294" y="3463241"/>
            <a:ext cx="174712" cy="155354"/>
          </a:xfrm>
          <a:custGeom>
            <a:avLst/>
            <a:gdLst>
              <a:gd name="T0" fmla="*/ 16 w 32"/>
              <a:gd name="T1" fmla="*/ 32 h 32"/>
              <a:gd name="T2" fmla="*/ 32 w 32"/>
              <a:gd name="T3" fmla="*/ 16 h 32"/>
              <a:gd name="T4" fmla="*/ 16 w 32"/>
              <a:gd name="T5" fmla="*/ 0 h 32"/>
              <a:gd name="T6" fmla="*/ 0 w 32"/>
              <a:gd name="T7" fmla="*/ 16 h 32"/>
              <a:gd name="T8" fmla="*/ 16 w 32"/>
              <a:gd name="T9" fmla="*/ 32 h 32"/>
              <a:gd name="T10" fmla="*/ 16 w 32"/>
              <a:gd name="T11" fmla="*/ 4 h 32"/>
              <a:gd name="T12" fmla="*/ 28 w 32"/>
              <a:gd name="T13" fmla="*/ 16 h 32"/>
              <a:gd name="T14" fmla="*/ 16 w 32"/>
              <a:gd name="T15" fmla="*/ 28 h 32"/>
              <a:gd name="T16" fmla="*/ 4 w 32"/>
              <a:gd name="T17" fmla="*/ 16 h 32"/>
              <a:gd name="T18" fmla="*/ 16 w 32"/>
              <a:gd name="T19" fmla="*/ 4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" h="32">
                <a:moveTo>
                  <a:pt x="16" y="32"/>
                </a:moveTo>
                <a:cubicBezTo>
                  <a:pt x="25" y="32"/>
                  <a:pt x="32" y="24"/>
                  <a:pt x="32" y="16"/>
                </a:cubicBezTo>
                <a:cubicBezTo>
                  <a:pt x="32" y="7"/>
                  <a:pt x="25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4"/>
                  <a:pt x="7" y="32"/>
                  <a:pt x="16" y="32"/>
                </a:cubicBezTo>
                <a:close/>
                <a:moveTo>
                  <a:pt x="16" y="4"/>
                </a:moveTo>
                <a:cubicBezTo>
                  <a:pt x="22" y="4"/>
                  <a:pt x="28" y="9"/>
                  <a:pt x="28" y="16"/>
                </a:cubicBezTo>
                <a:cubicBezTo>
                  <a:pt x="28" y="22"/>
                  <a:pt x="22" y="28"/>
                  <a:pt x="16" y="28"/>
                </a:cubicBezTo>
                <a:cubicBezTo>
                  <a:pt x="9" y="28"/>
                  <a:pt x="4" y="22"/>
                  <a:pt x="4" y="16"/>
                </a:cubicBezTo>
                <a:cubicBezTo>
                  <a:pt x="4" y="9"/>
                  <a:pt x="9" y="4"/>
                  <a:pt x="16" y="4"/>
                </a:cubicBezTo>
                <a:close/>
              </a:path>
            </a:pathLst>
          </a:custGeom>
          <a:solidFill>
            <a:schemeClr val="bg2">
              <a:alpha val="82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30" name="Freeform 152">
            <a:extLst>
              <a:ext uri="{FF2B5EF4-FFF2-40B4-BE49-F238E27FC236}">
                <a16:creationId xmlns:a16="http://schemas.microsoft.com/office/drawing/2014/main" id="{A3B9FEB7-E534-4874-9B0E-3D6E612174FE}"/>
              </a:ext>
            </a:extLst>
          </p:cNvPr>
          <p:cNvSpPr>
            <a:spLocks noEditPoints="1"/>
          </p:cNvSpPr>
          <p:nvPr>
            <p:custDataLst>
              <p:tags r:id="rId9"/>
            </p:custDataLst>
          </p:nvPr>
        </p:nvSpPr>
        <p:spPr bwMode="auto">
          <a:xfrm>
            <a:off x="1213659" y="3638010"/>
            <a:ext cx="305244" cy="126783"/>
          </a:xfrm>
          <a:custGeom>
            <a:avLst/>
            <a:gdLst>
              <a:gd name="T0" fmla="*/ 56 w 56"/>
              <a:gd name="T1" fmla="*/ 23 h 26"/>
              <a:gd name="T2" fmla="*/ 43 w 56"/>
              <a:gd name="T3" fmla="*/ 1 h 26"/>
              <a:gd name="T4" fmla="*/ 42 w 56"/>
              <a:gd name="T5" fmla="*/ 0 h 26"/>
              <a:gd name="T6" fmla="*/ 41 w 56"/>
              <a:gd name="T7" fmla="*/ 1 h 26"/>
              <a:gd name="T8" fmla="*/ 15 w 56"/>
              <a:gd name="T9" fmla="*/ 1 h 26"/>
              <a:gd name="T10" fmla="*/ 14 w 56"/>
              <a:gd name="T11" fmla="*/ 0 h 26"/>
              <a:gd name="T12" fmla="*/ 13 w 56"/>
              <a:gd name="T13" fmla="*/ 1 h 26"/>
              <a:gd name="T14" fmla="*/ 0 w 56"/>
              <a:gd name="T15" fmla="*/ 23 h 26"/>
              <a:gd name="T16" fmla="*/ 0 w 56"/>
              <a:gd name="T17" fmla="*/ 26 h 26"/>
              <a:gd name="T18" fmla="*/ 56 w 56"/>
              <a:gd name="T19" fmla="*/ 26 h 26"/>
              <a:gd name="T20" fmla="*/ 56 w 56"/>
              <a:gd name="T21" fmla="*/ 23 h 26"/>
              <a:gd name="T22" fmla="*/ 4 w 56"/>
              <a:gd name="T23" fmla="*/ 22 h 26"/>
              <a:gd name="T24" fmla="*/ 14 w 56"/>
              <a:gd name="T25" fmla="*/ 5 h 26"/>
              <a:gd name="T26" fmla="*/ 42 w 56"/>
              <a:gd name="T27" fmla="*/ 5 h 26"/>
              <a:gd name="T28" fmla="*/ 52 w 56"/>
              <a:gd name="T29" fmla="*/ 22 h 26"/>
              <a:gd name="T30" fmla="*/ 4 w 56"/>
              <a:gd name="T31" fmla="*/ 2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6" h="26">
                <a:moveTo>
                  <a:pt x="56" y="23"/>
                </a:moveTo>
                <a:cubicBezTo>
                  <a:pt x="56" y="23"/>
                  <a:pt x="54" y="8"/>
                  <a:pt x="43" y="1"/>
                </a:cubicBezTo>
                <a:cubicBezTo>
                  <a:pt x="42" y="0"/>
                  <a:pt x="42" y="0"/>
                  <a:pt x="42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33" y="7"/>
                  <a:pt x="22" y="7"/>
                  <a:pt x="15" y="1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2" y="8"/>
                  <a:pt x="0" y="23"/>
                  <a:pt x="0" y="23"/>
                </a:cubicBezTo>
                <a:cubicBezTo>
                  <a:pt x="0" y="26"/>
                  <a:pt x="0" y="26"/>
                  <a:pt x="0" y="26"/>
                </a:cubicBezTo>
                <a:cubicBezTo>
                  <a:pt x="56" y="26"/>
                  <a:pt x="56" y="26"/>
                  <a:pt x="56" y="26"/>
                </a:cubicBezTo>
                <a:lnTo>
                  <a:pt x="56" y="23"/>
                </a:lnTo>
                <a:close/>
                <a:moveTo>
                  <a:pt x="4" y="22"/>
                </a:moveTo>
                <a:cubicBezTo>
                  <a:pt x="5" y="18"/>
                  <a:pt x="7" y="10"/>
                  <a:pt x="14" y="5"/>
                </a:cubicBezTo>
                <a:cubicBezTo>
                  <a:pt x="22" y="11"/>
                  <a:pt x="34" y="11"/>
                  <a:pt x="42" y="5"/>
                </a:cubicBezTo>
                <a:cubicBezTo>
                  <a:pt x="48" y="10"/>
                  <a:pt x="51" y="18"/>
                  <a:pt x="52" y="22"/>
                </a:cubicBezTo>
                <a:lnTo>
                  <a:pt x="4" y="22"/>
                </a:lnTo>
                <a:close/>
              </a:path>
            </a:pathLst>
          </a:custGeom>
          <a:solidFill>
            <a:schemeClr val="bg2">
              <a:alpha val="82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31" name="Freeform 151">
            <a:extLst>
              <a:ext uri="{FF2B5EF4-FFF2-40B4-BE49-F238E27FC236}">
                <a16:creationId xmlns:a16="http://schemas.microsoft.com/office/drawing/2014/main" id="{B7D98234-DD93-4827-AC5B-71405B469832}"/>
              </a:ext>
            </a:extLst>
          </p:cNvPr>
          <p:cNvSpPr>
            <a:spLocks noEditPoints="1"/>
          </p:cNvSpPr>
          <p:nvPr>
            <p:custDataLst>
              <p:tags r:id="rId10"/>
            </p:custDataLst>
          </p:nvPr>
        </p:nvSpPr>
        <p:spPr bwMode="auto">
          <a:xfrm>
            <a:off x="1940519" y="3463241"/>
            <a:ext cx="174712" cy="155354"/>
          </a:xfrm>
          <a:custGeom>
            <a:avLst/>
            <a:gdLst>
              <a:gd name="T0" fmla="*/ 16 w 32"/>
              <a:gd name="T1" fmla="*/ 32 h 32"/>
              <a:gd name="T2" fmla="*/ 32 w 32"/>
              <a:gd name="T3" fmla="*/ 16 h 32"/>
              <a:gd name="T4" fmla="*/ 16 w 32"/>
              <a:gd name="T5" fmla="*/ 0 h 32"/>
              <a:gd name="T6" fmla="*/ 0 w 32"/>
              <a:gd name="T7" fmla="*/ 16 h 32"/>
              <a:gd name="T8" fmla="*/ 16 w 32"/>
              <a:gd name="T9" fmla="*/ 32 h 32"/>
              <a:gd name="T10" fmla="*/ 16 w 32"/>
              <a:gd name="T11" fmla="*/ 4 h 32"/>
              <a:gd name="T12" fmla="*/ 28 w 32"/>
              <a:gd name="T13" fmla="*/ 16 h 32"/>
              <a:gd name="T14" fmla="*/ 16 w 32"/>
              <a:gd name="T15" fmla="*/ 28 h 32"/>
              <a:gd name="T16" fmla="*/ 4 w 32"/>
              <a:gd name="T17" fmla="*/ 16 h 32"/>
              <a:gd name="T18" fmla="*/ 16 w 32"/>
              <a:gd name="T19" fmla="*/ 4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" h="32">
                <a:moveTo>
                  <a:pt x="16" y="32"/>
                </a:moveTo>
                <a:cubicBezTo>
                  <a:pt x="25" y="32"/>
                  <a:pt x="32" y="24"/>
                  <a:pt x="32" y="16"/>
                </a:cubicBezTo>
                <a:cubicBezTo>
                  <a:pt x="32" y="7"/>
                  <a:pt x="25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4"/>
                  <a:pt x="7" y="32"/>
                  <a:pt x="16" y="32"/>
                </a:cubicBezTo>
                <a:close/>
                <a:moveTo>
                  <a:pt x="16" y="4"/>
                </a:moveTo>
                <a:cubicBezTo>
                  <a:pt x="22" y="4"/>
                  <a:pt x="28" y="9"/>
                  <a:pt x="28" y="16"/>
                </a:cubicBezTo>
                <a:cubicBezTo>
                  <a:pt x="28" y="22"/>
                  <a:pt x="22" y="28"/>
                  <a:pt x="16" y="28"/>
                </a:cubicBezTo>
                <a:cubicBezTo>
                  <a:pt x="9" y="28"/>
                  <a:pt x="4" y="22"/>
                  <a:pt x="4" y="16"/>
                </a:cubicBezTo>
                <a:cubicBezTo>
                  <a:pt x="4" y="9"/>
                  <a:pt x="9" y="4"/>
                  <a:pt x="16" y="4"/>
                </a:cubicBezTo>
                <a:close/>
              </a:path>
            </a:pathLst>
          </a:custGeom>
          <a:solidFill>
            <a:schemeClr val="bg2">
              <a:alpha val="82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32" name="Freeform 152">
            <a:extLst>
              <a:ext uri="{FF2B5EF4-FFF2-40B4-BE49-F238E27FC236}">
                <a16:creationId xmlns:a16="http://schemas.microsoft.com/office/drawing/2014/main" id="{A3B9FEB7-E534-4874-9B0E-3D6E612174FE}"/>
              </a:ext>
            </a:extLst>
          </p:cNvPr>
          <p:cNvSpPr>
            <a:spLocks noEditPoints="1"/>
          </p:cNvSpPr>
          <p:nvPr>
            <p:custDataLst>
              <p:tags r:id="rId11"/>
            </p:custDataLst>
          </p:nvPr>
        </p:nvSpPr>
        <p:spPr bwMode="auto">
          <a:xfrm>
            <a:off x="1870884" y="3638010"/>
            <a:ext cx="305244" cy="126783"/>
          </a:xfrm>
          <a:custGeom>
            <a:avLst/>
            <a:gdLst>
              <a:gd name="T0" fmla="*/ 56 w 56"/>
              <a:gd name="T1" fmla="*/ 23 h 26"/>
              <a:gd name="T2" fmla="*/ 43 w 56"/>
              <a:gd name="T3" fmla="*/ 1 h 26"/>
              <a:gd name="T4" fmla="*/ 42 w 56"/>
              <a:gd name="T5" fmla="*/ 0 h 26"/>
              <a:gd name="T6" fmla="*/ 41 w 56"/>
              <a:gd name="T7" fmla="*/ 1 h 26"/>
              <a:gd name="T8" fmla="*/ 15 w 56"/>
              <a:gd name="T9" fmla="*/ 1 h 26"/>
              <a:gd name="T10" fmla="*/ 14 w 56"/>
              <a:gd name="T11" fmla="*/ 0 h 26"/>
              <a:gd name="T12" fmla="*/ 13 w 56"/>
              <a:gd name="T13" fmla="*/ 1 h 26"/>
              <a:gd name="T14" fmla="*/ 0 w 56"/>
              <a:gd name="T15" fmla="*/ 23 h 26"/>
              <a:gd name="T16" fmla="*/ 0 w 56"/>
              <a:gd name="T17" fmla="*/ 26 h 26"/>
              <a:gd name="T18" fmla="*/ 56 w 56"/>
              <a:gd name="T19" fmla="*/ 26 h 26"/>
              <a:gd name="T20" fmla="*/ 56 w 56"/>
              <a:gd name="T21" fmla="*/ 23 h 26"/>
              <a:gd name="T22" fmla="*/ 4 w 56"/>
              <a:gd name="T23" fmla="*/ 22 h 26"/>
              <a:gd name="T24" fmla="*/ 14 w 56"/>
              <a:gd name="T25" fmla="*/ 5 h 26"/>
              <a:gd name="T26" fmla="*/ 42 w 56"/>
              <a:gd name="T27" fmla="*/ 5 h 26"/>
              <a:gd name="T28" fmla="*/ 52 w 56"/>
              <a:gd name="T29" fmla="*/ 22 h 26"/>
              <a:gd name="T30" fmla="*/ 4 w 56"/>
              <a:gd name="T31" fmla="*/ 2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6" h="26">
                <a:moveTo>
                  <a:pt x="56" y="23"/>
                </a:moveTo>
                <a:cubicBezTo>
                  <a:pt x="56" y="23"/>
                  <a:pt x="54" y="8"/>
                  <a:pt x="43" y="1"/>
                </a:cubicBezTo>
                <a:cubicBezTo>
                  <a:pt x="42" y="0"/>
                  <a:pt x="42" y="0"/>
                  <a:pt x="42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33" y="7"/>
                  <a:pt x="22" y="7"/>
                  <a:pt x="15" y="1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2" y="8"/>
                  <a:pt x="0" y="23"/>
                  <a:pt x="0" y="23"/>
                </a:cubicBezTo>
                <a:cubicBezTo>
                  <a:pt x="0" y="26"/>
                  <a:pt x="0" y="26"/>
                  <a:pt x="0" y="26"/>
                </a:cubicBezTo>
                <a:cubicBezTo>
                  <a:pt x="56" y="26"/>
                  <a:pt x="56" y="26"/>
                  <a:pt x="56" y="26"/>
                </a:cubicBezTo>
                <a:lnTo>
                  <a:pt x="56" y="23"/>
                </a:lnTo>
                <a:close/>
                <a:moveTo>
                  <a:pt x="4" y="22"/>
                </a:moveTo>
                <a:cubicBezTo>
                  <a:pt x="5" y="18"/>
                  <a:pt x="7" y="10"/>
                  <a:pt x="14" y="5"/>
                </a:cubicBezTo>
                <a:cubicBezTo>
                  <a:pt x="22" y="11"/>
                  <a:pt x="34" y="11"/>
                  <a:pt x="42" y="5"/>
                </a:cubicBezTo>
                <a:cubicBezTo>
                  <a:pt x="48" y="10"/>
                  <a:pt x="51" y="18"/>
                  <a:pt x="52" y="22"/>
                </a:cubicBezTo>
                <a:lnTo>
                  <a:pt x="4" y="22"/>
                </a:lnTo>
                <a:close/>
              </a:path>
            </a:pathLst>
          </a:custGeom>
          <a:solidFill>
            <a:schemeClr val="bg2">
              <a:alpha val="82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/>
          </a:p>
        </p:txBody>
      </p:sp>
      <p:sp>
        <p:nvSpPr>
          <p:cNvPr id="35" name="TextBox 22">
            <a:extLst>
              <a:ext uri="{FF2B5EF4-FFF2-40B4-BE49-F238E27FC236}">
                <a16:creationId xmlns:a16="http://schemas.microsoft.com/office/drawing/2014/main" id="{3D580FED-DBFE-4149-BE10-9F69D3F86A99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3547811" y="3865095"/>
            <a:ext cx="1784236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  <a:buSzTx/>
              <a:buFontTx/>
              <a:buNone/>
              <a:defRPr/>
            </a:pPr>
            <a:r>
              <a:rPr lang="pt-BR" sz="1200" b="0" i="0" strike="noStrike" cap="none" spc="0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Falta de investimentos</a:t>
            </a:r>
            <a:endParaRPr lang="pt-BR" sz="1200" b="0" i="0" strike="noStrike" cap="none" spc="0" baseline="0" dirty="0">
              <a:solidFill>
                <a:srgbClr val="000000"/>
              </a:solidFill>
              <a:effectLst/>
              <a:latin typeface="Arial"/>
              <a:ea typeface="Arial"/>
              <a:cs typeface="Arial"/>
            </a:endParaRP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  <a:buSzTx/>
              <a:buFontTx/>
              <a:buNone/>
              <a:defRPr/>
            </a:pPr>
            <a:r>
              <a:rPr kumimoji="0" lang="en-US" sz="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36" name="Rectangle 23">
            <a:extLst>
              <a:ext uri="{FF2B5EF4-FFF2-40B4-BE49-F238E27FC236}">
                <a16:creationId xmlns:a16="http://schemas.microsoft.com/office/drawing/2014/main" id="{BF7FC938-9269-4E95-8D81-D63868D30B76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3434783" y="4268066"/>
            <a:ext cx="2002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800" b="1" i="0" strike="noStrike" cap="none" spc="0" baseline="0" dirty="0" smtClean="0">
                <a:solidFill>
                  <a:srgbClr val="0076CE"/>
                </a:solidFill>
                <a:effectLst/>
                <a:latin typeface="Arial"/>
                <a:ea typeface="Arial"/>
                <a:cs typeface="Arial"/>
              </a:rPr>
              <a:t>Qual o valor dos seus </a:t>
            </a:r>
            <a:r>
              <a:rPr lang="pt-BR" sz="1800" b="1" i="0" strike="noStrike" cap="none" spc="0" baseline="0" dirty="0" err="1" smtClean="0">
                <a:solidFill>
                  <a:srgbClr val="0076CE"/>
                </a:solidFill>
                <a:effectLst/>
                <a:latin typeface="Arial"/>
                <a:ea typeface="Arial"/>
                <a:cs typeface="Arial"/>
              </a:rPr>
              <a:t>daos</a:t>
            </a:r>
            <a:r>
              <a:rPr lang="pt-BR" sz="1800" b="1" i="0" strike="noStrike" cap="none" spc="0" dirty="0" smtClean="0">
                <a:solidFill>
                  <a:srgbClr val="0076CE"/>
                </a:solidFill>
                <a:effectLst/>
                <a:latin typeface="Arial"/>
                <a:ea typeface="Arial"/>
                <a:cs typeface="Arial"/>
              </a:rPr>
              <a:t>?</a:t>
            </a:r>
            <a:endParaRPr lang="pt-BR" sz="1050" b="0" i="0" strike="noStrike" cap="none" spc="0" baseline="30000" dirty="0">
              <a:solidFill>
                <a:srgbClr val="000000"/>
              </a:solidFill>
              <a:effectLst/>
              <a:latin typeface="Arial"/>
              <a:ea typeface="Arial"/>
              <a:cs typeface="Arial"/>
            </a:endParaRPr>
          </a:p>
        </p:txBody>
      </p:sp>
      <p:cxnSp>
        <p:nvCxnSpPr>
          <p:cNvPr id="37" name="Straight Connector 24">
            <a:extLst>
              <a:ext uri="{FF2B5EF4-FFF2-40B4-BE49-F238E27FC236}">
                <a16:creationId xmlns:a16="http://schemas.microsoft.com/office/drawing/2014/main" id="{5E1124D7-4617-4D1E-8A10-DF2B0DD8E2CE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3664626" y="4150203"/>
            <a:ext cx="1550606" cy="0"/>
          </a:xfrm>
          <a:prstGeom prst="line">
            <a:avLst/>
          </a:prstGeom>
          <a:ln w="9525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/>
        </p:nvPicPr>
        <p:blipFill>
          <a:blip r:embed="rId40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8402" y="3146785"/>
            <a:ext cx="664287" cy="681541"/>
          </a:xfrm>
          <a:prstGeom prst="rect">
            <a:avLst/>
          </a:prstGeom>
        </p:spPr>
      </p:pic>
      <p:grpSp>
        <p:nvGrpSpPr>
          <p:cNvPr id="33" name="Agrupar 32"/>
          <p:cNvGrpSpPr/>
          <p:nvPr/>
        </p:nvGrpSpPr>
        <p:grpSpPr>
          <a:xfrm>
            <a:off x="914556" y="993502"/>
            <a:ext cx="1713909" cy="1795129"/>
            <a:chOff x="708077" y="993502"/>
            <a:chExt cx="1713909" cy="1795129"/>
          </a:xfrm>
        </p:grpSpPr>
        <p:sp>
          <p:nvSpPr>
            <p:cNvPr id="5" name="TextBox 186">
              <a:extLst>
                <a:ext uri="{FF2B5EF4-FFF2-40B4-BE49-F238E27FC236}">
                  <a16:creationId xmlns:a16="http://schemas.microsoft.com/office/drawing/2014/main" id="{2EA2B56F-2632-9D4E-8467-083DE2C27DB7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789729" y="1717928"/>
              <a:ext cx="139127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DB8"/>
                </a:buClr>
                <a:buSzTx/>
                <a:buFontTx/>
                <a:buNone/>
                <a:defRPr/>
              </a:pPr>
              <a:r>
                <a:rPr lang="pt-BR" sz="1200" b="0" i="0" strike="noStrike" cap="none" spc="0" baseline="0" dirty="0" smtClean="0">
                  <a:solidFill>
                    <a:srgbClr val="000000"/>
                  </a:solidFill>
                  <a:effectLst/>
                  <a:latin typeface="Arial"/>
                  <a:ea typeface="Arial"/>
                  <a:cs typeface="Arial"/>
                </a:rPr>
                <a:t>LGPD</a:t>
              </a:r>
              <a:endParaRPr lang="pt-BR" sz="12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Rectangle 274">
              <a:extLst>
                <a:ext uri="{FF2B5EF4-FFF2-40B4-BE49-F238E27FC236}">
                  <a16:creationId xmlns:a16="http://schemas.microsoft.com/office/drawing/2014/main" id="{150048A4-D68B-E940-87EE-46CA8FB9A7A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08077" y="2080745"/>
              <a:ext cx="171390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pt-BR" sz="2000" b="1" dirty="0" smtClean="0">
                  <a:solidFill>
                    <a:srgbClr val="0076CE"/>
                  </a:solidFill>
                  <a:cs typeface="Arial"/>
                </a:rPr>
                <a:t>Todos prontos?</a:t>
              </a:r>
              <a:endParaRPr lang="pt-BR" sz="1100" b="0" i="0" strike="noStrike" cap="none" spc="0" baseline="3000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endParaRPr>
            </a:p>
          </p:txBody>
        </p:sp>
        <p:cxnSp>
          <p:nvCxnSpPr>
            <p:cNvPr id="8" name="Straight Connector 30">
              <a:extLst>
                <a:ext uri="{FF2B5EF4-FFF2-40B4-BE49-F238E27FC236}">
                  <a16:creationId xmlns:a16="http://schemas.microsoft.com/office/drawing/2014/main" id="{C5BF7C86-C675-F44A-B2FC-AF705D62EA22}"/>
                </a:ext>
              </a:extLst>
            </p:cNvPr>
            <p:cNvCxnSpPr/>
            <p:nvPr>
              <p:custDataLst>
                <p:tags r:id="rId22"/>
              </p:custDataLst>
            </p:nvPr>
          </p:nvCxnSpPr>
          <p:spPr>
            <a:xfrm>
              <a:off x="789729" y="1957080"/>
              <a:ext cx="1550606" cy="0"/>
            </a:xfrm>
            <a:prstGeom prst="line">
              <a:avLst/>
            </a:prstGeom>
            <a:ln w="9525">
              <a:solidFill>
                <a:srgbClr val="CC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1213659" y="993502"/>
              <a:ext cx="628731" cy="620738"/>
            </a:xfrm>
            <a:prstGeom prst="rect">
              <a:avLst/>
            </a:prstGeom>
          </p:spPr>
        </p:pic>
      </p:grpSp>
      <p:grpSp>
        <p:nvGrpSpPr>
          <p:cNvPr id="38" name="Group 4">
            <a:extLst>
              <a:ext uri="{FF2B5EF4-FFF2-40B4-BE49-F238E27FC236}">
                <a16:creationId xmlns:a16="http://schemas.microsoft.com/office/drawing/2014/main" id="{9AC4C064-A6FB-4C7E-9527-D9FF2F99579E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>
            <a:off x="6357716" y="2978898"/>
            <a:ext cx="1713909" cy="1942777"/>
            <a:chOff x="775038" y="1390759"/>
            <a:chExt cx="1713909" cy="1942777"/>
          </a:xfrm>
        </p:grpSpPr>
        <p:sp>
          <p:nvSpPr>
            <p:cNvPr id="39" name="TextBox 186">
              <a:extLst>
                <a:ext uri="{FF2B5EF4-FFF2-40B4-BE49-F238E27FC236}">
                  <a16:creationId xmlns:a16="http://schemas.microsoft.com/office/drawing/2014/main" id="{2EA2B56F-2632-9D4E-8467-083DE2C27DB7}"/>
                </a:ext>
              </a:extLst>
            </p:cNvPr>
            <p:cNvSpPr txBox="1"/>
            <p:nvPr>
              <p:custDataLst>
                <p:tags r:id="rId16"/>
              </p:custDataLst>
            </p:nvPr>
          </p:nvSpPr>
          <p:spPr>
            <a:xfrm>
              <a:off x="927600" y="1990269"/>
              <a:ext cx="139127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7DB8"/>
                </a:buClr>
                <a:buSzTx/>
                <a:buFontTx/>
                <a:buNone/>
                <a:defRPr/>
              </a:pPr>
              <a:r>
                <a:rPr lang="pt-BR" sz="1200" b="0" i="0" strike="noStrike" cap="none" spc="0" baseline="0" dirty="0" smtClean="0">
                  <a:solidFill>
                    <a:srgbClr val="000000"/>
                  </a:solidFill>
                  <a:effectLst/>
                  <a:latin typeface="Arial"/>
                  <a:ea typeface="Arial"/>
                  <a:cs typeface="Arial"/>
                </a:rPr>
                <a:t>Previsão de crescimento </a:t>
              </a:r>
              <a:r>
                <a:rPr sz="1200" dirty="0"/>
                <a:t/>
              </a:r>
              <a:br>
                <a:rPr sz="1200" dirty="0"/>
              </a:br>
              <a:r>
                <a:rPr lang="pt-BR" sz="1200" b="0" i="0" strike="noStrike" cap="none" spc="0" baseline="0" dirty="0">
                  <a:solidFill>
                    <a:srgbClr val="000000"/>
                  </a:solidFill>
                  <a:effectLst/>
                  <a:latin typeface="Arial"/>
                  <a:ea typeface="Arial"/>
                  <a:cs typeface="Arial"/>
                </a:rPr>
                <a:t>de </a:t>
              </a:r>
              <a:r>
                <a:rPr lang="pt-BR" sz="1200" b="0" i="0" strike="noStrike" cap="none" spc="0" baseline="0" dirty="0" smtClean="0">
                  <a:solidFill>
                    <a:srgbClr val="000000"/>
                  </a:solidFill>
                  <a:effectLst/>
                  <a:latin typeface="Arial"/>
                  <a:ea typeface="Arial"/>
                  <a:cs typeface="Arial"/>
                </a:rPr>
                <a:t>dados</a:t>
              </a:r>
              <a:endParaRPr lang="pt-BR" sz="1200" b="0" i="0" strike="noStrike" cap="none" spc="0" baseline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Rectangle 274">
              <a:extLst>
                <a:ext uri="{FF2B5EF4-FFF2-40B4-BE49-F238E27FC236}">
                  <a16:creationId xmlns:a16="http://schemas.microsoft.com/office/drawing/2014/main" id="{150048A4-D68B-E940-87EE-46CA8FB9A7A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75038" y="2687205"/>
              <a:ext cx="171390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pt-BR" sz="1800" b="1" dirty="0" smtClean="0">
                  <a:solidFill>
                    <a:srgbClr val="0076CE"/>
                  </a:solidFill>
                  <a:cs typeface="Arial"/>
                </a:rPr>
                <a:t>10%? </a:t>
              </a:r>
              <a:r>
                <a:rPr lang="pt-BR" sz="1800" b="1" dirty="0" smtClean="0">
                  <a:solidFill>
                    <a:srgbClr val="0076CE"/>
                  </a:solidFill>
                  <a:cs typeface="Arial"/>
                </a:rPr>
                <a:t>20%? 50%? 100%?</a:t>
              </a:r>
              <a:endParaRPr lang="pt-BR" sz="1050" b="0" i="0" strike="noStrike" cap="none" spc="0" baseline="3000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endParaRPr>
            </a:p>
          </p:txBody>
        </p:sp>
        <p:pic>
          <p:nvPicPr>
            <p:cNvPr id="41" name="Picture 54" descr="A close up of a sign&#10;&#10;Description automatically generated">
              <a:extLst>
                <a:ext uri="{FF2B5EF4-FFF2-40B4-BE49-F238E27FC236}">
                  <a16:creationId xmlns:a16="http://schemas.microsoft.com/office/drawing/2014/main" id="{314B68BB-53A4-8B4E-9499-CD4A75669FE7}"/>
                </a:ext>
              </a:extLst>
            </p:cNvPr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43">
                      <a14:imgEffect>
                        <a14:saturation sat="0"/>
                      </a14:imgEffect>
                      <a14:imgEffect>
                        <a14:brightnessContrast bright="-6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9295" y="1390759"/>
              <a:ext cx="542810" cy="503092"/>
            </a:xfrm>
            <a:prstGeom prst="rect">
              <a:avLst/>
            </a:prstGeom>
          </p:spPr>
        </p:pic>
        <p:cxnSp>
          <p:nvCxnSpPr>
            <p:cNvPr id="42" name="Straight Connector 30">
              <a:extLst>
                <a:ext uri="{FF2B5EF4-FFF2-40B4-BE49-F238E27FC236}">
                  <a16:creationId xmlns:a16="http://schemas.microsoft.com/office/drawing/2014/main" id="{C5BF7C86-C675-F44A-B2FC-AF705D62EA22}"/>
                </a:ext>
              </a:extLst>
            </p:cNvPr>
            <p:cNvCxnSpPr/>
            <p:nvPr>
              <p:custDataLst>
                <p:tags r:id="rId19"/>
              </p:custDataLst>
            </p:nvPr>
          </p:nvCxnSpPr>
          <p:spPr>
            <a:xfrm>
              <a:off x="856690" y="2563540"/>
              <a:ext cx="1550606" cy="0"/>
            </a:xfrm>
            <a:prstGeom prst="line">
              <a:avLst/>
            </a:prstGeom>
            <a:ln w="9525">
              <a:solidFill>
                <a:srgbClr val="CC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978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7192" y="2356104"/>
            <a:ext cx="5102733" cy="568071"/>
          </a:xfrm>
        </p:spPr>
        <p:txBody>
          <a:bodyPr/>
          <a:lstStyle/>
          <a:p>
            <a:r>
              <a:rPr lang="pt-BR" sz="3200" dirty="0" smtClean="0"/>
              <a:t>Como resolver tudo isso?</a:t>
            </a:r>
            <a:endParaRPr lang="pt-BR" sz="3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528" y="170268"/>
            <a:ext cx="1747758" cy="103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25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Resultado de imagem para dell data protection sui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070" y="2567616"/>
            <a:ext cx="890601" cy="117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4528" y="2588806"/>
            <a:ext cx="890542" cy="1157372"/>
          </a:xfrm>
          <a:prstGeom prst="rect">
            <a:avLst/>
          </a:prstGeom>
        </p:spPr>
      </p:pic>
      <p:pic>
        <p:nvPicPr>
          <p:cNvPr id="1028" name="Picture 4" descr="Resultado de imagem para dell networker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56" y="2580236"/>
            <a:ext cx="881572" cy="116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0" y="3820766"/>
            <a:ext cx="9144000" cy="916716"/>
            <a:chOff x="0" y="3483834"/>
            <a:chExt cx="9176342" cy="916716"/>
          </a:xfrm>
        </p:grpSpPr>
        <p:sp>
          <p:nvSpPr>
            <p:cNvPr id="123" name="Rectangle 122"/>
            <p:cNvSpPr/>
            <p:nvPr/>
          </p:nvSpPr>
          <p:spPr>
            <a:xfrm>
              <a:off x="3340260" y="3484880"/>
              <a:ext cx="2342276" cy="914400"/>
            </a:xfrm>
            <a:prstGeom prst="rect">
              <a:avLst/>
            </a:prstGeom>
            <a:solidFill>
              <a:schemeClr val="tx1">
                <a:alpha val="58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  <a:latin typeface="Verdana"/>
                </a:rPr>
                <a:t>Software</a:t>
              </a:r>
              <a:endParaRPr lang="en-US" sz="2800" dirty="0">
                <a:solidFill>
                  <a:srgbClr val="FFFFFF"/>
                </a:solidFill>
                <a:latin typeface="Verdana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0" y="3483834"/>
              <a:ext cx="9176342" cy="916716"/>
              <a:chOff x="0" y="3483834"/>
              <a:chExt cx="9176342" cy="916716"/>
            </a:xfrm>
          </p:grpSpPr>
          <p:sp>
            <p:nvSpPr>
              <p:cNvPr id="120" name="Rectangle 119"/>
              <p:cNvSpPr/>
              <p:nvPr/>
            </p:nvSpPr>
            <p:spPr>
              <a:xfrm>
                <a:off x="2389444" y="3483834"/>
                <a:ext cx="950743" cy="914400"/>
              </a:xfrm>
              <a:prstGeom prst="rect">
                <a:avLst/>
              </a:prstGeom>
              <a:solidFill>
                <a:schemeClr val="tx1">
                  <a:alpha val="39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5682535" y="3483834"/>
                <a:ext cx="3493807" cy="914400"/>
              </a:xfrm>
              <a:prstGeom prst="rect">
                <a:avLst/>
              </a:prstGeom>
              <a:solidFill>
                <a:schemeClr val="tx1">
                  <a:alpha val="39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0" y="3483834"/>
                <a:ext cx="2389632" cy="914400"/>
              </a:xfrm>
              <a:prstGeom prst="rect">
                <a:avLst/>
              </a:prstGeom>
              <a:solidFill>
                <a:schemeClr val="tx1">
                  <a:alpha val="39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Verdana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400740" y="3486150"/>
                <a:ext cx="1981200" cy="914400"/>
              </a:xfrm>
              <a:prstGeom prst="rect">
                <a:avLst/>
              </a:prstGeom>
              <a:solidFill>
                <a:schemeClr val="tx1">
                  <a:alpha val="39000"/>
                </a:schemeClr>
              </a:solidFill>
              <a:ln w="127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solidFill>
                      <a:srgbClr val="FFFFFF"/>
                    </a:solidFill>
                    <a:latin typeface="Verdana"/>
                  </a:rPr>
                  <a:t>Appliances</a:t>
                </a:r>
              </a:p>
              <a:p>
                <a:r>
                  <a:rPr lang="en-US" sz="1600" dirty="0" smtClean="0">
                    <a:solidFill>
                      <a:srgbClr val="FFFFFF"/>
                    </a:solidFill>
                    <a:latin typeface="Verdana"/>
                  </a:rPr>
                  <a:t>HW Only</a:t>
                </a:r>
                <a:endParaRPr lang="en-US" sz="1600" dirty="0">
                  <a:solidFill>
                    <a:srgbClr val="FFFFFF"/>
                  </a:solidFill>
                  <a:latin typeface="Verdana"/>
                </a:endParaRPr>
              </a:p>
            </p:txBody>
          </p:sp>
        </p:grpSp>
      </p:grpSp>
      <p:sp>
        <p:nvSpPr>
          <p:cNvPr id="36" name="Rectangle 125"/>
          <p:cNvSpPr/>
          <p:nvPr/>
        </p:nvSpPr>
        <p:spPr>
          <a:xfrm>
            <a:off x="6767128" y="3828386"/>
            <a:ext cx="1981200" cy="914400"/>
          </a:xfrm>
          <a:prstGeom prst="rect">
            <a:avLst/>
          </a:prstGeom>
          <a:solidFill>
            <a:schemeClr val="tx1">
              <a:alpha val="39000"/>
            </a:schemeClr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FFFFF"/>
                </a:solidFill>
                <a:latin typeface="Verdana"/>
              </a:rPr>
              <a:t>Appliances</a:t>
            </a:r>
          </a:p>
          <a:p>
            <a:r>
              <a:rPr lang="en-US" sz="1600" dirty="0" smtClean="0">
                <a:solidFill>
                  <a:srgbClr val="FFFFFF"/>
                </a:solidFill>
                <a:latin typeface="Verdana"/>
              </a:rPr>
              <a:t>HW+SW</a:t>
            </a:r>
            <a:endParaRPr lang="en-US" sz="1600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37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5419"/>
          <a:stretch/>
        </p:blipFill>
        <p:spPr>
          <a:xfrm>
            <a:off x="391252" y="584510"/>
            <a:ext cx="1172043" cy="1968344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24" y="2541076"/>
            <a:ext cx="1939247" cy="1101985"/>
          </a:xfrm>
          <a:prstGeom prst="rect">
            <a:avLst/>
          </a:prstGeom>
        </p:spPr>
      </p:pic>
      <p:pic>
        <p:nvPicPr>
          <p:cNvPr id="39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5" y="3219516"/>
            <a:ext cx="2363370" cy="624323"/>
          </a:xfrm>
          <a:prstGeom prst="rect">
            <a:avLst/>
          </a:prstGeom>
        </p:spPr>
      </p:pic>
      <p:pic>
        <p:nvPicPr>
          <p:cNvPr id="19" name="Picture 76">
            <a:extLst>
              <a:ext uri="{FF2B5EF4-FFF2-40B4-BE49-F238E27FC236}">
                <a16:creationId xmlns:a16="http://schemas.microsoft.com/office/drawing/2014/main" id="{54B3C3B4-3E40-4C92-8153-1C7C8B3957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281" y="2764953"/>
            <a:ext cx="2572088" cy="909125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13005" y="0"/>
            <a:ext cx="60404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kern="0" dirty="0">
                <a:solidFill>
                  <a:srgbClr val="0076CE"/>
                </a:solidFill>
                <a:ea typeface="Arial"/>
                <a:cs typeface="Arial"/>
              </a:rPr>
              <a:t>Portfólio </a:t>
            </a:r>
            <a:r>
              <a:rPr lang="pt-BR" kern="0" dirty="0" err="1">
                <a:solidFill>
                  <a:srgbClr val="0076CE"/>
                </a:solidFill>
                <a:ea typeface="Arial"/>
                <a:cs typeface="Arial"/>
              </a:rPr>
              <a:t>DellEMC</a:t>
            </a:r>
            <a:r>
              <a:rPr lang="pt-BR" kern="0" dirty="0">
                <a:solidFill>
                  <a:srgbClr val="0076CE"/>
                </a:solidFill>
                <a:ea typeface="Arial"/>
                <a:cs typeface="Arial"/>
              </a:rPr>
              <a:t> para Proteção de Dados</a:t>
            </a:r>
          </a:p>
          <a:p>
            <a:endParaRPr lang="pt-BR" sz="2000" dirty="0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5CA84096-23F6-4B42-9903-2FABB221225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44242" y="678406"/>
            <a:ext cx="4886972" cy="286232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 algn="just" defTabSz="914400" fontAlgn="base">
              <a:spcBef>
                <a:spcPts val="1800"/>
              </a:spcBef>
              <a:buClr>
                <a:srgbClr val="007DB8"/>
              </a:buClr>
              <a:defRPr/>
            </a:pPr>
            <a:r>
              <a:rPr lang="pt-BR" sz="1600" b="0" i="0" strike="noStrike" cap="none" spc="0" baseline="0" dirty="0">
                <a:solidFill>
                  <a:srgbClr val="0076CE"/>
                </a:solidFill>
                <a:effectLst/>
                <a:latin typeface="Arial"/>
                <a:ea typeface="Arial"/>
                <a:cs typeface="Arial"/>
              </a:rPr>
              <a:t>Facilidade e flexibilidade de escala</a:t>
            </a:r>
          </a:p>
          <a:p>
            <a:pPr lvl="0" algn="just">
              <a:tabLst>
                <a:tab pos="2343150" algn="l"/>
              </a:tabLst>
            </a:pPr>
            <a:r>
              <a:rPr lang="pt-BR" sz="1200" b="0" i="0" strike="noStrike" cap="none" spc="0" baseline="0" dirty="0">
                <a:solidFill>
                  <a:srgbClr val="444444"/>
                </a:solidFill>
                <a:effectLst/>
                <a:latin typeface="Arial"/>
                <a:ea typeface="Arial"/>
                <a:cs typeface="Arial"/>
              </a:rPr>
              <a:t>Scale-up com expansão de capacidade de crescimento no local (16 TB). Scale-out linear de capacidade e desempenho com cubos adicionais de X400F ou </a:t>
            </a:r>
            <a:r>
              <a:rPr lang="pt-BR" sz="1200" b="0" i="0" strike="noStrike" cap="none" spc="0" baseline="0" dirty="0" smtClean="0">
                <a:solidFill>
                  <a:srgbClr val="444444"/>
                </a:solidFill>
                <a:effectLst/>
                <a:latin typeface="Arial"/>
                <a:ea typeface="Arial"/>
                <a:cs typeface="Arial"/>
              </a:rPr>
              <a:t>X400H. </a:t>
            </a:r>
            <a:endParaRPr lang="pt-BR" sz="1200" b="0" i="0" strike="noStrike" cap="none" spc="0" baseline="0" dirty="0">
              <a:solidFill>
                <a:srgbClr val="444444"/>
              </a:solidFill>
              <a:effectLst/>
              <a:latin typeface="Arial"/>
              <a:ea typeface="Arial"/>
              <a:cs typeface="Arial"/>
            </a:endParaRPr>
          </a:p>
          <a:p>
            <a:pPr algn="just" fontAlgn="base">
              <a:spcBef>
                <a:spcPts val="1800"/>
              </a:spcBef>
              <a:buClr>
                <a:srgbClr val="007DB8"/>
              </a:buClr>
              <a:tabLst>
                <a:tab pos="2343150" algn="l"/>
              </a:tabLst>
              <a:defRPr/>
            </a:pPr>
            <a:r>
              <a:rPr lang="pt-BR" sz="1600" b="0" i="0" strike="noStrike" cap="none" spc="0" baseline="0" dirty="0">
                <a:solidFill>
                  <a:srgbClr val="0076CE"/>
                </a:solidFill>
                <a:effectLst/>
                <a:latin typeface="Arial"/>
                <a:ea typeface="Arial"/>
                <a:cs typeface="Arial"/>
              </a:rPr>
              <a:t>Desempenho totalmente flash</a:t>
            </a:r>
          </a:p>
          <a:p>
            <a:pPr algn="just">
              <a:tabLst>
                <a:tab pos="2343150" algn="l"/>
              </a:tabLst>
            </a:pPr>
            <a:r>
              <a:rPr lang="pt-BR" sz="1200" b="0" i="0" strike="noStrike" cap="none" spc="0" baseline="0" dirty="0">
                <a:solidFill>
                  <a:srgbClr val="444444"/>
                </a:solidFill>
                <a:effectLst/>
                <a:latin typeface="Arial"/>
                <a:ea typeface="Arial"/>
                <a:cs typeface="Arial"/>
              </a:rPr>
              <a:t>Conheça o SLOs para cargas de trabalho grandes e essenciais com caminhos de dados diretos – e os cubos de scale-out híbridos ou totalmente flash</a:t>
            </a:r>
          </a:p>
          <a:p>
            <a:pPr algn="just" fontAlgn="base">
              <a:spcBef>
                <a:spcPts val="1800"/>
              </a:spcBef>
              <a:buClr>
                <a:srgbClr val="007DB8"/>
              </a:buClr>
              <a:tabLst>
                <a:tab pos="2343150" algn="l"/>
              </a:tabLst>
              <a:defRPr/>
            </a:pPr>
            <a:r>
              <a:rPr lang="pt-BR" sz="1600" b="0" i="0" strike="noStrike" cap="none" spc="0" baseline="0" dirty="0">
                <a:solidFill>
                  <a:srgbClr val="0076CE"/>
                </a:solidFill>
                <a:effectLst/>
                <a:latin typeface="Arial"/>
                <a:ea typeface="Arial"/>
                <a:cs typeface="Arial"/>
              </a:rPr>
              <a:t>Habilitado com aprendizagem automática</a:t>
            </a:r>
          </a:p>
          <a:p>
            <a:pPr algn="just"/>
            <a:r>
              <a:rPr lang="pt-BR" sz="1200" b="0" i="0" strike="noStrike" cap="none" spc="0" baseline="0" dirty="0">
                <a:solidFill>
                  <a:srgbClr val="444444"/>
                </a:solidFill>
                <a:effectLst/>
                <a:latin typeface="Arial"/>
                <a:ea typeface="Arial"/>
                <a:cs typeface="Arial"/>
              </a:rPr>
              <a:t>Balanceamento de carga inteligente para maximizar o desempenho e a deduplicação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BC1D1BB-5B29-E040-B65F-F11CFBFCD69B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6418" y="435049"/>
            <a:ext cx="3219450" cy="38779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0" cap="all" baseline="0">
                <a:solidFill>
                  <a:schemeClr val="tx2"/>
                </a:solidFill>
                <a:latin typeface="+mj-lt"/>
                <a:ea typeface="Museo Sans For Dell" panose="02000000000000000000" pitchFamily="2" charset="0"/>
                <a:cs typeface="Verdana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r>
              <a:rPr lang="pt-BR" kern="0" cap="none" dirty="0" err="1" smtClean="0">
                <a:solidFill>
                  <a:srgbClr val="0076CE"/>
                </a:solidFill>
                <a:latin typeface="Arial"/>
                <a:ea typeface="Arial"/>
                <a:cs typeface="Arial"/>
              </a:rPr>
              <a:t>PowerProtect</a:t>
            </a:r>
            <a:r>
              <a:rPr lang="pt-BR" kern="0" cap="none" dirty="0" smtClean="0">
                <a:solidFill>
                  <a:srgbClr val="0076CE"/>
                </a:solidFill>
                <a:latin typeface="Arial"/>
                <a:ea typeface="Arial"/>
                <a:cs typeface="Arial"/>
              </a:rPr>
              <a:t> X400</a:t>
            </a:r>
            <a:endParaRPr lang="pt-BR" kern="0" cap="none" dirty="0">
              <a:solidFill>
                <a:srgbClr val="0076CE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3" name="Picture 71">
            <a:extLst>
              <a:ext uri="{FF2B5EF4-FFF2-40B4-BE49-F238E27FC236}">
                <a16:creationId xmlns:a16="http://schemas.microsoft.com/office/drawing/2014/main" id="{2D1EAB47-8F83-457D-9738-D0A36143AC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863" y="3211018"/>
            <a:ext cx="2810481" cy="503765"/>
          </a:xfrm>
          <a:prstGeom prst="rect">
            <a:avLst/>
          </a:prstGeom>
        </p:spPr>
      </p:pic>
      <p:pic>
        <p:nvPicPr>
          <p:cNvPr id="24" name="Picture 73">
            <a:extLst>
              <a:ext uri="{FF2B5EF4-FFF2-40B4-BE49-F238E27FC236}">
                <a16:creationId xmlns:a16="http://schemas.microsoft.com/office/drawing/2014/main" id="{918E9A7D-AD36-4276-A3AD-D6D86B9C794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10" y="3780342"/>
            <a:ext cx="2810488" cy="519355"/>
          </a:xfrm>
          <a:prstGeom prst="rect">
            <a:avLst/>
          </a:prstGeom>
        </p:spPr>
      </p:pic>
      <p:pic>
        <p:nvPicPr>
          <p:cNvPr id="26" name="Picture 77">
            <a:extLst>
              <a:ext uri="{FF2B5EF4-FFF2-40B4-BE49-F238E27FC236}">
                <a16:creationId xmlns:a16="http://schemas.microsoft.com/office/drawing/2014/main" id="{5BDC198D-BAB8-491F-90EF-D43602AE93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280" y="2632715"/>
            <a:ext cx="2810487" cy="534669"/>
          </a:xfrm>
          <a:prstGeom prst="rect">
            <a:avLst/>
          </a:prstGeom>
        </p:spPr>
      </p:pic>
      <p:sp>
        <p:nvSpPr>
          <p:cNvPr id="27" name="Rectangle 80">
            <a:extLst>
              <a:ext uri="{FF2B5EF4-FFF2-40B4-BE49-F238E27FC236}">
                <a16:creationId xmlns:a16="http://schemas.microsoft.com/office/drawing/2014/main" id="{E17CE6AD-50C9-4B1D-800B-28F214A05527}"/>
              </a:ext>
            </a:extLst>
          </p:cNvPr>
          <p:cNvSpPr/>
          <p:nvPr/>
        </p:nvSpPr>
        <p:spPr>
          <a:xfrm>
            <a:off x="-56770" y="3187316"/>
            <a:ext cx="960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900" b="0" i="0" strike="noStrike" cap="none" spc="0" baseline="0" dirty="0" err="1">
                <a:solidFill>
                  <a:srgbClr val="444444"/>
                </a:solidFill>
                <a:effectLst/>
                <a:latin typeface="Arial"/>
                <a:ea typeface="Arial"/>
                <a:cs typeface="Arial"/>
              </a:rPr>
              <a:t>Scale-up</a:t>
            </a:r>
            <a:r>
              <a:rPr lang="pt-BR" sz="900" b="0" i="0" strike="noStrike" cap="none" spc="0" baseline="0" dirty="0">
                <a:solidFill>
                  <a:srgbClr val="444444"/>
                </a:solidFill>
                <a:effectLst/>
                <a:latin typeface="Arial"/>
                <a:ea typeface="Arial"/>
                <a:cs typeface="Arial"/>
              </a:rPr>
              <a:t> com </a:t>
            </a:r>
          </a:p>
          <a:p>
            <a:pPr algn="r"/>
            <a:r>
              <a:rPr lang="pt-BR" sz="900" b="0" i="0" strike="noStrike" cap="none" spc="0" baseline="0" dirty="0">
                <a:solidFill>
                  <a:srgbClr val="444444"/>
                </a:solidFill>
                <a:effectLst/>
                <a:latin typeface="Arial"/>
                <a:ea typeface="Arial"/>
                <a:cs typeface="Arial"/>
              </a:rPr>
              <a:t>capacidade de crescimento no local</a:t>
            </a:r>
          </a:p>
        </p:txBody>
      </p:sp>
      <p:cxnSp>
        <p:nvCxnSpPr>
          <p:cNvPr id="28" name="Straight Arrow Connector 81">
            <a:extLst>
              <a:ext uri="{FF2B5EF4-FFF2-40B4-BE49-F238E27FC236}">
                <a16:creationId xmlns:a16="http://schemas.microsoft.com/office/drawing/2014/main" id="{C07801E1-184D-4BA2-9A47-4B9CD3AA68FE}"/>
              </a:ext>
            </a:extLst>
          </p:cNvPr>
          <p:cNvCxnSpPr/>
          <p:nvPr/>
        </p:nvCxnSpPr>
        <p:spPr>
          <a:xfrm flipV="1">
            <a:off x="2126610" y="4367418"/>
            <a:ext cx="3010017" cy="22017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83">
            <a:extLst>
              <a:ext uri="{FF2B5EF4-FFF2-40B4-BE49-F238E27FC236}">
                <a16:creationId xmlns:a16="http://schemas.microsoft.com/office/drawing/2014/main" id="{4C40A8FF-23E6-4E7A-BA60-C3B35E37A30E}"/>
              </a:ext>
            </a:extLst>
          </p:cNvPr>
          <p:cNvSpPr/>
          <p:nvPr/>
        </p:nvSpPr>
        <p:spPr>
          <a:xfrm>
            <a:off x="2079948" y="4389435"/>
            <a:ext cx="7851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900" b="0" i="0" strike="noStrike" cap="none" spc="0" baseline="0" dirty="0" err="1">
                <a:solidFill>
                  <a:srgbClr val="444444"/>
                </a:solidFill>
                <a:effectLst/>
                <a:latin typeface="Arial"/>
                <a:ea typeface="Arial"/>
                <a:cs typeface="Arial"/>
              </a:rPr>
              <a:t>Scale</a:t>
            </a:r>
            <a:r>
              <a:rPr lang="pt-BR" sz="900" b="0" i="0" strike="noStrike" cap="none" spc="0" baseline="0" dirty="0">
                <a:solidFill>
                  <a:srgbClr val="444444"/>
                </a:solidFill>
                <a:effectLst/>
                <a:latin typeface="Arial"/>
                <a:ea typeface="Arial"/>
                <a:cs typeface="Arial"/>
              </a:rPr>
              <a:t>-out</a:t>
            </a:r>
          </a:p>
        </p:txBody>
      </p:sp>
      <p:cxnSp>
        <p:nvCxnSpPr>
          <p:cNvPr id="30" name="Straight Arrow Connector 84">
            <a:extLst>
              <a:ext uri="{FF2B5EF4-FFF2-40B4-BE49-F238E27FC236}">
                <a16:creationId xmlns:a16="http://schemas.microsoft.com/office/drawing/2014/main" id="{65512F0E-F302-4D4C-AD32-28F5D2BE0829}"/>
              </a:ext>
            </a:extLst>
          </p:cNvPr>
          <p:cNvCxnSpPr/>
          <p:nvPr/>
        </p:nvCxnSpPr>
        <p:spPr>
          <a:xfrm flipV="1">
            <a:off x="189778" y="2606606"/>
            <a:ext cx="7124" cy="411838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Hardware 2">
            <a:extLst>
              <a:ext uri="{FF2B5EF4-FFF2-40B4-BE49-F238E27FC236}">
                <a16:creationId xmlns:a16="http://schemas.microsoft.com/office/drawing/2014/main" id="{18B1A35E-C4AC-4C32-871C-1EA54A94741D}"/>
              </a:ext>
            </a:extLst>
          </p:cNvPr>
          <p:cNvGrpSpPr/>
          <p:nvPr/>
        </p:nvGrpSpPr>
        <p:grpSpPr>
          <a:xfrm>
            <a:off x="943568" y="2541076"/>
            <a:ext cx="1960457" cy="241983"/>
            <a:chOff x="3435596" y="-1366404"/>
            <a:chExt cx="1913309" cy="280946"/>
          </a:xfrm>
        </p:grpSpPr>
        <p:grpSp>
          <p:nvGrpSpPr>
            <p:cNvPr id="32" name="Group 86">
              <a:extLst>
                <a:ext uri="{FF2B5EF4-FFF2-40B4-BE49-F238E27FC236}">
                  <a16:creationId xmlns:a16="http://schemas.microsoft.com/office/drawing/2014/main" id="{572FCAA5-0924-42CA-987A-7D8444833C59}"/>
                </a:ext>
              </a:extLst>
            </p:cNvPr>
            <p:cNvGrpSpPr/>
            <p:nvPr/>
          </p:nvGrpSpPr>
          <p:grpSpPr>
            <a:xfrm>
              <a:off x="3435596" y="-1366404"/>
              <a:ext cx="125850" cy="280946"/>
              <a:chOff x="3441215" y="3801043"/>
              <a:chExt cx="144185" cy="321878"/>
            </a:xfrm>
          </p:grpSpPr>
          <p:pic>
            <p:nvPicPr>
              <p:cNvPr id="40" name="Picture 90">
                <a:extLst>
                  <a:ext uri="{FF2B5EF4-FFF2-40B4-BE49-F238E27FC236}">
                    <a16:creationId xmlns:a16="http://schemas.microsoft.com/office/drawing/2014/main" id="{CE406BBE-B3E0-41B9-A024-C1D0646911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alphaModFix amt="8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641" r="85816" b="52197"/>
              <a:stretch>
                <a:fillRect/>
              </a:stretch>
            </p:blipFill>
            <p:spPr>
              <a:xfrm>
                <a:off x="3441215" y="3801043"/>
                <a:ext cx="144185" cy="321878"/>
              </a:xfrm>
              <a:prstGeom prst="rect">
                <a:avLst/>
              </a:prstGeom>
            </p:spPr>
          </p:pic>
          <p:cxnSp>
            <p:nvCxnSpPr>
              <p:cNvPr id="41" name="Straight Connector 91">
                <a:extLst>
                  <a:ext uri="{FF2B5EF4-FFF2-40B4-BE49-F238E27FC236}">
                    <a16:creationId xmlns:a16="http://schemas.microsoft.com/office/drawing/2014/main" id="{729D730E-18A3-49AA-A46A-2511637C76C8}"/>
                  </a:ext>
                </a:extLst>
              </p:cNvPr>
              <p:cNvCxnSpPr/>
              <p:nvPr/>
            </p:nvCxnSpPr>
            <p:spPr>
              <a:xfrm flipH="1" flipV="1">
                <a:off x="3573564" y="3804182"/>
                <a:ext cx="0" cy="318286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87">
              <a:extLst>
                <a:ext uri="{FF2B5EF4-FFF2-40B4-BE49-F238E27FC236}">
                  <a16:creationId xmlns:a16="http://schemas.microsoft.com/office/drawing/2014/main" id="{FF7394D5-8567-41FF-B5A9-90F758906230}"/>
                </a:ext>
              </a:extLst>
            </p:cNvPr>
            <p:cNvGrpSpPr/>
            <p:nvPr/>
          </p:nvGrpSpPr>
          <p:grpSpPr>
            <a:xfrm>
              <a:off x="3561438" y="-1365769"/>
              <a:ext cx="1787467" cy="279312"/>
              <a:chOff x="3585405" y="3802941"/>
              <a:chExt cx="2047888" cy="320006"/>
            </a:xfrm>
          </p:grpSpPr>
          <p:pic>
            <p:nvPicPr>
              <p:cNvPr id="34" name="Picture 88">
                <a:extLst>
                  <a:ext uri="{FF2B5EF4-FFF2-40B4-BE49-F238E27FC236}">
                    <a16:creationId xmlns:a16="http://schemas.microsoft.com/office/drawing/2014/main" id="{4CD4171B-5301-4926-8C4D-8055B6FC4C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alphaModFix amt="8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645" b="51750"/>
              <a:stretch>
                <a:fillRect/>
              </a:stretch>
            </p:blipFill>
            <p:spPr>
              <a:xfrm>
                <a:off x="3585405" y="3802941"/>
                <a:ext cx="2047888" cy="320006"/>
              </a:xfrm>
              <a:prstGeom prst="rect">
                <a:avLst/>
              </a:prstGeom>
            </p:spPr>
          </p:pic>
          <p:cxnSp>
            <p:nvCxnSpPr>
              <p:cNvPr id="35" name="Straight Connector 89">
                <a:extLst>
                  <a:ext uri="{FF2B5EF4-FFF2-40B4-BE49-F238E27FC236}">
                    <a16:creationId xmlns:a16="http://schemas.microsoft.com/office/drawing/2014/main" id="{2550EB23-CEC9-4C5D-B1EE-C34944C8A22F}"/>
                  </a:ext>
                </a:extLst>
              </p:cNvPr>
              <p:cNvCxnSpPr/>
              <p:nvPr/>
            </p:nvCxnSpPr>
            <p:spPr>
              <a:xfrm flipH="1" flipV="1">
                <a:off x="5323741" y="3804182"/>
                <a:ext cx="0" cy="315818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Hardware 4">
            <a:extLst>
              <a:ext uri="{FF2B5EF4-FFF2-40B4-BE49-F238E27FC236}">
                <a16:creationId xmlns:a16="http://schemas.microsoft.com/office/drawing/2014/main" id="{D7F03C48-644C-4F91-B035-E6461EC92C61}"/>
              </a:ext>
            </a:extLst>
          </p:cNvPr>
          <p:cNvGrpSpPr/>
          <p:nvPr/>
        </p:nvGrpSpPr>
        <p:grpSpPr>
          <a:xfrm>
            <a:off x="1618574" y="3097841"/>
            <a:ext cx="1959332" cy="244250"/>
            <a:chOff x="3435595" y="-1366396"/>
            <a:chExt cx="1913312" cy="283580"/>
          </a:xfrm>
        </p:grpSpPr>
        <p:grpSp>
          <p:nvGrpSpPr>
            <p:cNvPr id="43" name="Group 93">
              <a:extLst>
                <a:ext uri="{FF2B5EF4-FFF2-40B4-BE49-F238E27FC236}">
                  <a16:creationId xmlns:a16="http://schemas.microsoft.com/office/drawing/2014/main" id="{47099102-B8FD-4D19-B330-0DF7B858C3B9}"/>
                </a:ext>
              </a:extLst>
            </p:cNvPr>
            <p:cNvGrpSpPr/>
            <p:nvPr/>
          </p:nvGrpSpPr>
          <p:grpSpPr>
            <a:xfrm>
              <a:off x="3435595" y="-1366396"/>
              <a:ext cx="122857" cy="283580"/>
              <a:chOff x="3441215" y="3801043"/>
              <a:chExt cx="140756" cy="324895"/>
            </a:xfrm>
          </p:grpSpPr>
          <p:pic>
            <p:nvPicPr>
              <p:cNvPr id="47" name="Picture 97">
                <a:extLst>
                  <a:ext uri="{FF2B5EF4-FFF2-40B4-BE49-F238E27FC236}">
                    <a16:creationId xmlns:a16="http://schemas.microsoft.com/office/drawing/2014/main" id="{94E014FA-2633-43D5-8D92-5DC467DDF4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alphaModFix amt="8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641" r="86153" b="52197"/>
              <a:stretch>
                <a:fillRect/>
              </a:stretch>
            </p:blipFill>
            <p:spPr>
              <a:xfrm>
                <a:off x="3441215" y="3801043"/>
                <a:ext cx="140756" cy="324895"/>
              </a:xfrm>
              <a:prstGeom prst="rect">
                <a:avLst/>
              </a:prstGeom>
            </p:spPr>
          </p:pic>
          <p:cxnSp>
            <p:nvCxnSpPr>
              <p:cNvPr id="48" name="Straight Connector 98">
                <a:extLst>
                  <a:ext uri="{FF2B5EF4-FFF2-40B4-BE49-F238E27FC236}">
                    <a16:creationId xmlns:a16="http://schemas.microsoft.com/office/drawing/2014/main" id="{A362F62C-29E9-4B2E-B7C3-364F4D58DA21}"/>
                  </a:ext>
                </a:extLst>
              </p:cNvPr>
              <p:cNvCxnSpPr/>
              <p:nvPr/>
            </p:nvCxnSpPr>
            <p:spPr>
              <a:xfrm flipH="1" flipV="1">
                <a:off x="3573564" y="3804182"/>
                <a:ext cx="0" cy="318286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94">
              <a:extLst>
                <a:ext uri="{FF2B5EF4-FFF2-40B4-BE49-F238E27FC236}">
                  <a16:creationId xmlns:a16="http://schemas.microsoft.com/office/drawing/2014/main" id="{0F82A8DF-050E-4F10-84E4-BAB4CC6A1933}"/>
                </a:ext>
              </a:extLst>
            </p:cNvPr>
            <p:cNvGrpSpPr/>
            <p:nvPr/>
          </p:nvGrpSpPr>
          <p:grpSpPr>
            <a:xfrm>
              <a:off x="3558453" y="-1365769"/>
              <a:ext cx="1790454" cy="279312"/>
              <a:chOff x="3581984" y="3802941"/>
              <a:chExt cx="2051310" cy="320006"/>
            </a:xfrm>
          </p:grpSpPr>
          <p:pic>
            <p:nvPicPr>
              <p:cNvPr id="45" name="Picture 95">
                <a:extLst>
                  <a:ext uri="{FF2B5EF4-FFF2-40B4-BE49-F238E27FC236}">
                    <a16:creationId xmlns:a16="http://schemas.microsoft.com/office/drawing/2014/main" id="{65EACEAC-4280-48DA-A965-DF5D177E09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alphaModFix amt="8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645" b="51750"/>
              <a:stretch>
                <a:fillRect/>
              </a:stretch>
            </p:blipFill>
            <p:spPr>
              <a:xfrm>
                <a:off x="3581984" y="3802941"/>
                <a:ext cx="2051310" cy="320006"/>
              </a:xfrm>
              <a:prstGeom prst="rect">
                <a:avLst/>
              </a:prstGeom>
            </p:spPr>
          </p:pic>
          <p:cxnSp>
            <p:nvCxnSpPr>
              <p:cNvPr id="46" name="Straight Connector 96">
                <a:extLst>
                  <a:ext uri="{FF2B5EF4-FFF2-40B4-BE49-F238E27FC236}">
                    <a16:creationId xmlns:a16="http://schemas.microsoft.com/office/drawing/2014/main" id="{9215D6B3-5FCA-4DC1-8957-6130EC57208B}"/>
                  </a:ext>
                </a:extLst>
              </p:cNvPr>
              <p:cNvCxnSpPr/>
              <p:nvPr/>
            </p:nvCxnSpPr>
            <p:spPr>
              <a:xfrm flipH="1" flipV="1">
                <a:off x="5323741" y="3804182"/>
                <a:ext cx="0" cy="315818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Hardware 6">
            <a:extLst>
              <a:ext uri="{FF2B5EF4-FFF2-40B4-BE49-F238E27FC236}">
                <a16:creationId xmlns:a16="http://schemas.microsoft.com/office/drawing/2014/main" id="{5D791E96-B5EE-449B-87BE-A2B1422BCAEF}"/>
              </a:ext>
            </a:extLst>
          </p:cNvPr>
          <p:cNvGrpSpPr/>
          <p:nvPr/>
        </p:nvGrpSpPr>
        <p:grpSpPr>
          <a:xfrm>
            <a:off x="2799791" y="3671609"/>
            <a:ext cx="1964635" cy="242428"/>
            <a:chOff x="3435598" y="-1366405"/>
            <a:chExt cx="1913307" cy="281464"/>
          </a:xfrm>
        </p:grpSpPr>
        <p:grpSp>
          <p:nvGrpSpPr>
            <p:cNvPr id="50" name="Group 100">
              <a:extLst>
                <a:ext uri="{FF2B5EF4-FFF2-40B4-BE49-F238E27FC236}">
                  <a16:creationId xmlns:a16="http://schemas.microsoft.com/office/drawing/2014/main" id="{5C287B3F-2A29-468D-9874-20E65A47EC28}"/>
                </a:ext>
              </a:extLst>
            </p:cNvPr>
            <p:cNvGrpSpPr/>
            <p:nvPr/>
          </p:nvGrpSpPr>
          <p:grpSpPr>
            <a:xfrm>
              <a:off x="3435598" y="-1366405"/>
              <a:ext cx="133962" cy="280829"/>
              <a:chOff x="3441222" y="3801042"/>
              <a:chExt cx="153479" cy="321744"/>
            </a:xfrm>
          </p:grpSpPr>
          <p:pic>
            <p:nvPicPr>
              <p:cNvPr id="54" name="Picture 104">
                <a:extLst>
                  <a:ext uri="{FF2B5EF4-FFF2-40B4-BE49-F238E27FC236}">
                    <a16:creationId xmlns:a16="http://schemas.microsoft.com/office/drawing/2014/main" id="{A724F1F4-C7BF-4D2B-8505-EDF5A0CD59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alphaModFix amt="8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641" r="85542" b="52197"/>
              <a:stretch>
                <a:fillRect/>
              </a:stretch>
            </p:blipFill>
            <p:spPr>
              <a:xfrm>
                <a:off x="3441222" y="3801042"/>
                <a:ext cx="153479" cy="321744"/>
              </a:xfrm>
              <a:prstGeom prst="rect">
                <a:avLst/>
              </a:prstGeom>
            </p:spPr>
          </p:pic>
          <p:cxnSp>
            <p:nvCxnSpPr>
              <p:cNvPr id="55" name="Straight Connector 105">
                <a:extLst>
                  <a:ext uri="{FF2B5EF4-FFF2-40B4-BE49-F238E27FC236}">
                    <a16:creationId xmlns:a16="http://schemas.microsoft.com/office/drawing/2014/main" id="{ACAB98A5-6B4F-4F00-B913-7ECD873343C9}"/>
                  </a:ext>
                </a:extLst>
              </p:cNvPr>
              <p:cNvCxnSpPr/>
              <p:nvPr/>
            </p:nvCxnSpPr>
            <p:spPr>
              <a:xfrm flipH="1" flipV="1">
                <a:off x="3573564" y="3804182"/>
                <a:ext cx="0" cy="318286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101">
              <a:extLst>
                <a:ext uri="{FF2B5EF4-FFF2-40B4-BE49-F238E27FC236}">
                  <a16:creationId xmlns:a16="http://schemas.microsoft.com/office/drawing/2014/main" id="{62123D43-FED2-4C56-A16F-F5FC004E7D61}"/>
                </a:ext>
              </a:extLst>
            </p:cNvPr>
            <p:cNvGrpSpPr/>
            <p:nvPr/>
          </p:nvGrpSpPr>
          <p:grpSpPr>
            <a:xfrm>
              <a:off x="3569552" y="-1365770"/>
              <a:ext cx="1779353" cy="280829"/>
              <a:chOff x="3594701" y="3802940"/>
              <a:chExt cx="2038592" cy="321744"/>
            </a:xfrm>
          </p:grpSpPr>
          <p:pic>
            <p:nvPicPr>
              <p:cNvPr id="52" name="Picture 102">
                <a:extLst>
                  <a:ext uri="{FF2B5EF4-FFF2-40B4-BE49-F238E27FC236}">
                    <a16:creationId xmlns:a16="http://schemas.microsoft.com/office/drawing/2014/main" id="{814D035D-E7A7-4AB9-B61E-70A4DC601D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alphaModFix amt="8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645" b="51750"/>
              <a:stretch>
                <a:fillRect/>
              </a:stretch>
            </p:blipFill>
            <p:spPr>
              <a:xfrm>
                <a:off x="3594701" y="3802940"/>
                <a:ext cx="2038592" cy="321744"/>
              </a:xfrm>
              <a:prstGeom prst="rect">
                <a:avLst/>
              </a:prstGeom>
            </p:spPr>
          </p:pic>
          <p:cxnSp>
            <p:nvCxnSpPr>
              <p:cNvPr id="53" name="Straight Connector 103">
                <a:extLst>
                  <a:ext uri="{FF2B5EF4-FFF2-40B4-BE49-F238E27FC236}">
                    <a16:creationId xmlns:a16="http://schemas.microsoft.com/office/drawing/2014/main" id="{0CDEF415-279C-441F-87C6-BE1A079A8384}"/>
                  </a:ext>
                </a:extLst>
              </p:cNvPr>
              <p:cNvCxnSpPr/>
              <p:nvPr/>
            </p:nvCxnSpPr>
            <p:spPr>
              <a:xfrm flipH="1" flipV="1">
                <a:off x="5323741" y="3804182"/>
                <a:ext cx="0" cy="315818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6" name="Imagem 5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59872" y="113881"/>
            <a:ext cx="1046661" cy="61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3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23457E-6 L 1.38889E-6 -1.23457E-6 C -0.00347 0.00308 -0.0066 0.0071 -0.01024 0.00926 C -0.01094 0.00957 -0.01181 0.00987 -0.01233 0.01049 C -0.01806 0.01543 -0.01128 0.01111 -0.01684 0.01419 C -0.01875 0.01697 -0.02031 0.02006 -0.02257 0.02191 C -0.02899 0.02777 -0.02639 0.02592 -0.03056 0.02839 C -0.03108 0.02932 -0.03142 0.03055 -0.03194 0.03117 C -0.03281 0.03179 -0.03385 0.03179 -0.0349 0.0324 C -0.03559 0.03271 -0.03628 0.03302 -0.03698 0.03364 C -0.03819 0.03457 -0.03958 0.03518 -0.04062 0.03611 C -0.04149 0.03703 -0.04201 0.03827 -0.04288 0.03889 C -0.04496 0.04043 -0.04844 0.04197 -0.05087 0.04259 C -0.05521 0.04352 -0.06389 0.04537 -0.06389 0.04537 L -0.17483 0.04382 C -0.18993 0.04352 -0.1783 0.04321 -0.18715 0.04136 C -0.19288 0.04012 -0.20365 0.03919 -0.20885 0.03889 C -0.21024 0.03827 -0.21163 0.03765 -0.21319 0.03734 C -0.22257 0.0358 -0.22187 0.03703 -0.22917 0.03487 C -0.2316 0.03426 -0.23385 0.03302 -0.23628 0.0324 C -0.24149 0.03086 -0.24653 0.03055 -0.25156 0.02839 C -0.2526 0.02808 -0.25347 0.02747 -0.25451 0.02716 C -0.27604 0.02068 -0.27222 0.0216 -0.28924 0.01821 C -0.29479 0.01481 -0.28941 0.01759 -0.30087 0.01574 C -0.30226 0.01543 -0.30382 0.01481 -0.30521 0.01419 C -0.30903 0.01296 -0.31302 0.01203 -0.31684 0.01049 C -0.31979 0.00926 -0.32257 0.00648 -0.32552 0.00524 C -0.32639 0.00494 -0.32743 0.00463 -0.32847 0.00401 C -0.32917 0.0037 -0.32986 0.00308 -0.33056 0.00277 C -0.33194 0.00216 -0.33351 0.00185 -0.3349 0.00154 C -0.33663 -1.23457E-6 -0.33819 -0.00155 -0.33993 -0.00247 C -0.34149 -0.00309 -0.34288 -0.00309 -0.34427 -0.00371 C -0.34653 -0.00463 -0.34878 -0.00525 -0.35087 -0.00618 C -0.35156 -0.00648 -0.35226 -0.0071 -0.35312 -0.00772 C -0.35503 -0.00864 -0.35694 -0.00926 -0.35885 -0.01019 C -0.36059 -0.01111 -0.36215 -0.01204 -0.36389 -0.01266 C -0.36944 -0.01482 -0.375 -0.01605 -0.38056 -0.0179 C -0.38212 -0.01821 -0.38351 -0.01852 -0.3849 -0.01914 C -0.3941 -0.02253 -0.38976 -0.0213 -0.39792 -0.02315 C -0.39913 -0.02377 -0.40035 -0.02469 -0.40156 -0.02562 C -0.40312 -0.02655 -0.40451 -0.02716 -0.4059 -0.02809 C -0.40764 -0.02932 -0.4092 -0.03118 -0.41111 -0.0321 C -0.4125 -0.03272 -0.41389 -0.03303 -0.41545 -0.03334 C -0.42031 -0.03704 -0.42101 -0.03766 -0.42621 -0.04105 C -0.42847 -0.04229 -0.43056 -0.04414 -0.43281 -0.04506 C -0.43403 -0.04537 -0.43524 -0.04568 -0.43646 -0.0463 C -0.43837 -0.04723 -0.44028 -0.04908 -0.44219 -0.05 C -0.44306 -0.05062 -0.4441 -0.05093 -0.44514 -0.05124 C -0.45017 -0.05432 -0.45538 -0.05679 -0.46024 -0.0605 C -0.46267 -0.06204 -0.4651 -0.06358 -0.46753 -0.06543 C -0.46858 -0.06636 -0.46944 -0.0676 -0.47049 -0.06821 C -0.47292 -0.06976 -0.47535 -0.07068 -0.47778 -0.07192 C -0.48681 -0.07747 -0.48021 -0.07469 -0.48715 -0.07716 C -0.48889 -0.0784 -0.49062 -0.07963 -0.49219 -0.08087 C -0.49444 -0.08303 -0.49653 -0.0855 -0.49878 -0.08735 C -0.50017 -0.08858 -0.50174 -0.08889 -0.50312 -0.09013 C -0.50694 -0.0929 -0.51076 -0.0963 -0.51476 -0.09908 C -0.51753 -0.10124 -0.52049 -0.10309 -0.52344 -0.10556 C -0.52535 -0.1071 -0.52726 -0.10864 -0.52917 -0.1105 C -0.52986 -0.11142 -0.53056 -0.11266 -0.53142 -0.11327 C -0.53299 -0.11482 -0.53472 -0.11574 -0.53646 -0.11698 C -0.55139 -0.12932 -0.53125 -0.11297 -0.54444 -0.12469 C -0.54549 -0.12593 -0.54687 -0.12624 -0.54809 -0.12747 C -0.54878 -0.12809 -0.54948 -0.12932 -0.55017 -0.12994 C -0.55764 -0.13735 -0.55174 -0.12994 -0.56111 -0.14013 C -0.56215 -0.14136 -0.56285 -0.14321 -0.56389 -0.14414 C -0.56632 -0.14599 -0.56875 -0.14661 -0.57118 -0.14784 C -0.57344 -0.14908 -0.57552 -0.15031 -0.57778 -0.15185 C -0.57882 -0.15247 -0.57969 -0.1534 -0.58056 -0.15432 C -0.58368 -0.15741 -0.58559 -0.15988 -0.58854 -0.16358 C -0.59253 -0.17377 -0.58733 -0.16142 -0.59219 -0.16976 C -0.5934 -0.17192 -0.59392 -0.17439 -0.59514 -0.17624 C -0.59809 -0.18118 -0.60156 -0.18519 -0.60451 -0.19043 C -0.60521 -0.19167 -0.6059 -0.19321 -0.60677 -0.19445 C -0.60885 -0.19753 -0.61128 -0.2 -0.61319 -0.2034 C -0.61476 -0.20587 -0.61649 -0.20803 -0.61753 -0.21111 C -0.61806 -0.21235 -0.6184 -0.21389 -0.6191 -0.21482 C -0.61996 -0.21636 -0.62101 -0.2176 -0.62187 -0.21883 C -0.62361 -0.22747 -0.62135 -0.21729 -0.62621 -0.22902 C -0.62708 -0.23087 -0.62778 -0.23241 -0.62847 -0.23426 C -0.62899 -0.2355 -0.62934 -0.23704 -0.62986 -0.23827 C -0.63472 -0.24815 -0.63108 -0.23797 -0.63646 -0.25093 C -0.63733 -0.25309 -0.63785 -0.25556 -0.63854 -0.25741 C -0.63941 -0.25957 -0.64045 -0.26173 -0.64149 -0.26389 C -0.64201 -0.26482 -0.64253 -0.26543 -0.64288 -0.26636 C -0.64392 -0.26883 -0.64496 -0.27161 -0.64583 -0.27408 C -0.64635 -0.27593 -0.6467 -0.27778 -0.64722 -0.27932 C -0.64774 -0.28025 -0.64844 -0.28087 -0.64878 -0.28179 C -0.64931 -0.28364 -0.64965 -0.2855 -0.65017 -0.28704 C -0.65226 -0.29352 -0.65121 -0.28858 -0.65382 -0.29599 C -0.65764 -0.30679 -0.65347 -0.2963 -0.65608 -0.30525 C -0.65642 -0.30648 -0.65694 -0.30772 -0.65746 -0.30895 L -0.65885 -0.31667 C -0.65955 -0.32037 -0.6599 -0.32161 -0.66042 -0.32562 C -0.66163 -0.33704 -0.66042 -0.32994 -0.66181 -0.33735 C -0.66319 -0.35124 -0.6625 -0.34229 -0.6625 -0.3642 L -0.66389 -0.3642 " pathEditMode="relative" ptsTypes="AAAAAAAAAAAAAAAAAAAAAAAAAAAAAAAAAAAAAAAAAAAAAAAAAAAA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xit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1" grpId="0"/>
      <p:bldP spid="22" grpId="0"/>
      <p:bldP spid="27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63DE23C-889F-D741-9661-D78BE2B5A4A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85750" y="228600"/>
            <a:ext cx="6889056" cy="38779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0" cap="all" baseline="0">
                <a:solidFill>
                  <a:schemeClr val="tx2"/>
                </a:solidFill>
                <a:latin typeface="+mj-lt"/>
                <a:ea typeface="Museo Sans For Dell" panose="02000000000000000000" pitchFamily="2" charset="0"/>
                <a:cs typeface="Verdana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r>
              <a:rPr lang="pt-BR" kern="0" cap="none" dirty="0" smtClean="0">
                <a:solidFill>
                  <a:srgbClr val="0076CE"/>
                </a:solidFill>
                <a:latin typeface="Arial"/>
                <a:ea typeface="Arial"/>
                <a:cs typeface="Arial"/>
              </a:rPr>
              <a:t>Transformando a TI com o gerenciamento de dados </a:t>
            </a:r>
            <a:endParaRPr lang="pt-BR" kern="0" cap="none" dirty="0">
              <a:solidFill>
                <a:srgbClr val="0076CE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TextBox 63">
            <a:extLst>
              <a:ext uri="{FF2B5EF4-FFF2-40B4-BE49-F238E27FC236}">
                <a16:creationId xmlns:a16="http://schemas.microsoft.com/office/drawing/2014/main" id="{316BBD97-DDBF-48D6-9A21-0C95D01908E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844595" y="2470952"/>
            <a:ext cx="22653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defTabSz="914378">
              <a:buClr>
                <a:srgbClr val="007DB8"/>
              </a:buClr>
              <a:defRPr/>
            </a:pPr>
            <a:r>
              <a:rPr lang="pt-BR" sz="1400" b="0" i="0" strike="noStrike" cap="none" spc="0" baseline="0" dirty="0">
                <a:solidFill>
                  <a:srgbClr val="444444"/>
                </a:solidFill>
                <a:effectLst/>
                <a:latin typeface="Arial"/>
                <a:ea typeface="Arial"/>
                <a:cs typeface="Arial"/>
              </a:rPr>
              <a:t>Simplifique com o integrado</a:t>
            </a:r>
          </a:p>
        </p:txBody>
      </p:sp>
      <p:pic>
        <p:nvPicPr>
          <p:cNvPr id="7" name="Picture 65">
            <a:extLst>
              <a:ext uri="{FF2B5EF4-FFF2-40B4-BE49-F238E27FC236}">
                <a16:creationId xmlns:a16="http://schemas.microsoft.com/office/drawing/2014/main" id="{BA5D7BC4-ADC0-4E02-876C-367F7F872C0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806" y="1344814"/>
            <a:ext cx="840785" cy="804228"/>
          </a:xfrm>
          <a:prstGeom prst="rect">
            <a:avLst/>
          </a:prstGeom>
        </p:spPr>
      </p:pic>
      <p:cxnSp>
        <p:nvCxnSpPr>
          <p:cNvPr id="8" name="Straight Connector 66">
            <a:extLst>
              <a:ext uri="{FF2B5EF4-FFF2-40B4-BE49-F238E27FC236}">
                <a16:creationId xmlns:a16="http://schemas.microsoft.com/office/drawing/2014/main" id="{43FF3AD0-0C52-410B-9684-A0B296D5A613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1017430" y="2291074"/>
            <a:ext cx="1934558" cy="0"/>
          </a:xfrm>
          <a:prstGeom prst="line">
            <a:avLst/>
          </a:prstGeom>
          <a:ln w="9525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105" descr="A close up of a sign&#10;&#10;Description automatically generated">
            <a:extLst>
              <a:ext uri="{FF2B5EF4-FFF2-40B4-BE49-F238E27FC236}">
                <a16:creationId xmlns:a16="http://schemas.microsoft.com/office/drawing/2014/main" id="{C8E13D6F-1B1F-413F-982C-08873E8D3B7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0"/>
                    </a14:imgEffect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933" y="1287232"/>
            <a:ext cx="848346" cy="778869"/>
          </a:xfrm>
          <a:prstGeom prst="rect">
            <a:avLst/>
          </a:prstGeom>
        </p:spPr>
      </p:pic>
      <p:sp>
        <p:nvSpPr>
          <p:cNvPr id="33" name="TextBox 106">
            <a:extLst>
              <a:ext uri="{FF2B5EF4-FFF2-40B4-BE49-F238E27FC236}">
                <a16:creationId xmlns:a16="http://schemas.microsoft.com/office/drawing/2014/main" id="{86B3B5BA-071F-4D83-AA53-5F0EE46F24F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102948" y="2450114"/>
            <a:ext cx="22653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defTabSz="914378">
              <a:buClr>
                <a:srgbClr val="007DB8"/>
              </a:buClr>
              <a:defRPr/>
            </a:pPr>
            <a:r>
              <a:rPr lang="pt-BR" sz="1400" b="0" i="0" strike="noStrike" cap="none" spc="0" baseline="0" dirty="0" err="1" smtClean="0">
                <a:solidFill>
                  <a:srgbClr val="444444"/>
                </a:solidFill>
                <a:effectLst/>
                <a:ea typeface="Arial"/>
                <a:cs typeface="Arial"/>
              </a:rPr>
              <a:t>Scale</a:t>
            </a:r>
            <a:r>
              <a:rPr lang="pt-BR" sz="1400" dirty="0" err="1" smtClean="0">
                <a:solidFill>
                  <a:srgbClr val="444444"/>
                </a:solidFill>
                <a:ea typeface="Arial"/>
                <a:cs typeface="Arial"/>
              </a:rPr>
              <a:t>-up</a:t>
            </a:r>
            <a:r>
              <a:rPr lang="pt-BR" sz="1400" dirty="0" smtClean="0">
                <a:solidFill>
                  <a:srgbClr val="444444"/>
                </a:solidFill>
                <a:ea typeface="Arial"/>
                <a:cs typeface="Arial"/>
              </a:rPr>
              <a:t> and </a:t>
            </a:r>
            <a:r>
              <a:rPr lang="pt-BR" sz="1400" dirty="0" err="1" smtClean="0">
                <a:solidFill>
                  <a:srgbClr val="444444"/>
                </a:solidFill>
                <a:ea typeface="Arial"/>
                <a:cs typeface="Arial"/>
              </a:rPr>
              <a:t>Scale</a:t>
            </a:r>
            <a:r>
              <a:rPr lang="pt-BR" sz="1400" dirty="0" smtClean="0">
                <a:solidFill>
                  <a:srgbClr val="444444"/>
                </a:solidFill>
                <a:ea typeface="Arial"/>
                <a:cs typeface="Arial"/>
              </a:rPr>
              <a:t>-out</a:t>
            </a:r>
            <a:endParaRPr lang="pt-BR" sz="1400" b="0" i="0" strike="noStrike" cap="none" spc="0" baseline="0" dirty="0">
              <a:solidFill>
                <a:srgbClr val="444444"/>
              </a:solidFill>
              <a:effectLst/>
              <a:ea typeface="Arial"/>
              <a:cs typeface="Arial"/>
            </a:endParaRPr>
          </a:p>
        </p:txBody>
      </p:sp>
      <p:cxnSp>
        <p:nvCxnSpPr>
          <p:cNvPr id="34" name="Straight Connector 107">
            <a:extLst>
              <a:ext uri="{FF2B5EF4-FFF2-40B4-BE49-F238E27FC236}">
                <a16:creationId xmlns:a16="http://schemas.microsoft.com/office/drawing/2014/main" id="{3197035D-0B57-47F4-A432-E9BBCA965E27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6276529" y="2296023"/>
            <a:ext cx="1934558" cy="0"/>
          </a:xfrm>
          <a:prstGeom prst="line">
            <a:avLst/>
          </a:prstGeom>
          <a:ln w="9525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m 3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759872" y="113881"/>
            <a:ext cx="1046661" cy="61723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26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4094" y="3326001"/>
            <a:ext cx="1016727" cy="857481"/>
          </a:xfrm>
          <a:prstGeom prst="rect">
            <a:avLst/>
          </a:prstGeom>
        </p:spPr>
      </p:pic>
      <p:sp>
        <p:nvSpPr>
          <p:cNvPr id="36" name="TextBox 63">
            <a:extLst>
              <a:ext uri="{FF2B5EF4-FFF2-40B4-BE49-F238E27FC236}">
                <a16:creationId xmlns:a16="http://schemas.microsoft.com/office/drawing/2014/main" id="{316BBD97-DDBF-48D6-9A21-0C95D01908E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93290" y="4429702"/>
            <a:ext cx="22653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defTabSz="914378">
              <a:buClr>
                <a:srgbClr val="007DB8"/>
              </a:buClr>
              <a:defRPr/>
            </a:pPr>
            <a:r>
              <a:rPr lang="pt-BR" sz="1400" b="0" i="0" strike="noStrike" cap="none" spc="0" baseline="0" dirty="0" smtClean="0">
                <a:solidFill>
                  <a:srgbClr val="444444"/>
                </a:solidFill>
                <a:effectLst/>
                <a:latin typeface="Arial"/>
                <a:ea typeface="Arial"/>
                <a:cs typeface="Arial"/>
              </a:rPr>
              <a:t>Pronto para a Nuvem - LTR</a:t>
            </a:r>
            <a:endParaRPr lang="pt-BR" sz="1400" b="0" i="0" strike="noStrike" cap="none" spc="0" baseline="0" dirty="0">
              <a:solidFill>
                <a:srgbClr val="444444"/>
              </a:solidFill>
              <a:effectLst/>
              <a:latin typeface="Arial"/>
              <a:ea typeface="Arial"/>
              <a:cs typeface="Arial"/>
            </a:endParaRPr>
          </a:p>
        </p:txBody>
      </p:sp>
      <p:cxnSp>
        <p:nvCxnSpPr>
          <p:cNvPr id="37" name="Straight Connector 66">
            <a:extLst>
              <a:ext uri="{FF2B5EF4-FFF2-40B4-BE49-F238E27FC236}">
                <a16:creationId xmlns:a16="http://schemas.microsoft.com/office/drawing/2014/main" id="{43FF3AD0-0C52-410B-9684-A0B296D5A613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1066125" y="4249824"/>
            <a:ext cx="1934558" cy="0"/>
          </a:xfrm>
          <a:prstGeom prst="line">
            <a:avLst/>
          </a:prstGeom>
          <a:ln w="9525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/>
        </p:nvPicPr>
        <p:blipFill>
          <a:blip r:embed="rId27">
            <a:clrChange>
              <a:clrFrom>
                <a:srgbClr val="F8FAFB"/>
              </a:clrFrom>
              <a:clrTo>
                <a:srgbClr val="F8FA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0440" y="1407751"/>
            <a:ext cx="921350" cy="870567"/>
          </a:xfrm>
          <a:prstGeom prst="rect">
            <a:avLst/>
          </a:prstGeom>
        </p:spPr>
      </p:pic>
      <p:sp>
        <p:nvSpPr>
          <p:cNvPr id="38" name="TextBox 63">
            <a:extLst>
              <a:ext uri="{FF2B5EF4-FFF2-40B4-BE49-F238E27FC236}">
                <a16:creationId xmlns:a16="http://schemas.microsoft.com/office/drawing/2014/main" id="{316BBD97-DDBF-48D6-9A21-0C95D01908ED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3626355" y="2546931"/>
            <a:ext cx="22653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defTabSz="914378">
              <a:buClr>
                <a:srgbClr val="007DB8"/>
              </a:buClr>
              <a:defRPr/>
            </a:pPr>
            <a:r>
              <a:rPr lang="pt-BR" sz="1400" dirty="0" err="1" smtClean="0">
                <a:solidFill>
                  <a:srgbClr val="444444"/>
                </a:solidFill>
                <a:ea typeface="Arial"/>
                <a:cs typeface="Arial"/>
              </a:rPr>
              <a:t>Machine</a:t>
            </a:r>
            <a:r>
              <a:rPr lang="pt-BR" sz="1400" dirty="0" smtClean="0">
                <a:solidFill>
                  <a:srgbClr val="444444"/>
                </a:solidFill>
                <a:ea typeface="Arial"/>
                <a:cs typeface="Arial"/>
              </a:rPr>
              <a:t> Learning</a:t>
            </a:r>
            <a:endParaRPr lang="pt-BR" sz="1400" b="0" i="0" strike="noStrike" cap="none" spc="0" baseline="0" dirty="0">
              <a:solidFill>
                <a:srgbClr val="444444"/>
              </a:solidFill>
              <a:effectLst/>
              <a:latin typeface="Arial"/>
              <a:ea typeface="Arial"/>
              <a:cs typeface="Arial"/>
            </a:endParaRPr>
          </a:p>
        </p:txBody>
      </p:sp>
      <p:cxnSp>
        <p:nvCxnSpPr>
          <p:cNvPr id="39" name="Straight Connector 66">
            <a:extLst>
              <a:ext uri="{FF2B5EF4-FFF2-40B4-BE49-F238E27FC236}">
                <a16:creationId xmlns:a16="http://schemas.microsoft.com/office/drawing/2014/main" id="{43FF3AD0-0C52-410B-9684-A0B296D5A613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3791754" y="2303948"/>
            <a:ext cx="1934558" cy="0"/>
          </a:xfrm>
          <a:prstGeom prst="line">
            <a:avLst/>
          </a:prstGeom>
          <a:ln w="9525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96">
            <a:extLst>
              <a:ext uri="{FF2B5EF4-FFF2-40B4-BE49-F238E27FC236}">
                <a16:creationId xmlns:a16="http://schemas.microsoft.com/office/drawing/2014/main" id="{F7CF889D-13A5-44C8-96E4-AAB4DCE19360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800" y="3845276"/>
            <a:ext cx="984222" cy="234445"/>
          </a:xfrm>
          <a:prstGeom prst="rect">
            <a:avLst/>
          </a:prstGeom>
        </p:spPr>
      </p:pic>
      <p:sp>
        <p:nvSpPr>
          <p:cNvPr id="40" name="TextBox 97">
            <a:extLst>
              <a:ext uri="{FF2B5EF4-FFF2-40B4-BE49-F238E27FC236}">
                <a16:creationId xmlns:a16="http://schemas.microsoft.com/office/drawing/2014/main" id="{56FC16E1-1216-4BAD-9725-E414E3744F9D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3702303" y="4427989"/>
            <a:ext cx="226535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  <a:buSzTx/>
              <a:buFontTx/>
              <a:buNone/>
              <a:defRPr/>
            </a:pPr>
            <a:r>
              <a:rPr lang="pt-BR" sz="1400" b="0" i="0" strike="noStrike" cap="none" spc="0" baseline="0" dirty="0" smtClean="0">
                <a:solidFill>
                  <a:srgbClr val="444444"/>
                </a:solidFill>
                <a:effectLst/>
                <a:latin typeface="Arial"/>
                <a:ea typeface="Arial"/>
                <a:cs typeface="Arial"/>
              </a:rPr>
              <a:t>Habilite </a:t>
            </a:r>
            <a:r>
              <a:rPr lang="pt-BR" sz="1400" b="0" i="0" strike="noStrike" cap="none" spc="0" baseline="0" dirty="0">
                <a:solidFill>
                  <a:srgbClr val="444444"/>
                </a:solidFill>
                <a:effectLst/>
                <a:latin typeface="Arial"/>
                <a:ea typeface="Arial"/>
                <a:cs typeface="Arial"/>
              </a:rPr>
              <a:t>os proprietários de aplicativos/dados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DB8"/>
              </a:buClr>
              <a:buSzTx/>
              <a:buFontTx/>
              <a:buNone/>
              <a:defRPr/>
            </a:pPr>
            <a:endParaRPr lang="en-US" sz="1600" dirty="0">
              <a:latin typeface="Arial"/>
            </a:endParaRPr>
          </a:p>
        </p:txBody>
      </p:sp>
      <p:pic>
        <p:nvPicPr>
          <p:cNvPr id="41" name="Picture 98">
            <a:extLst>
              <a:ext uri="{FF2B5EF4-FFF2-40B4-BE49-F238E27FC236}">
                <a16:creationId xmlns:a16="http://schemas.microsoft.com/office/drawing/2014/main" id="{58FF2A01-C43C-4C96-96BD-7C1D436E868D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4981" y="3586353"/>
            <a:ext cx="879893" cy="841636"/>
          </a:xfrm>
          <a:prstGeom prst="rect">
            <a:avLst/>
          </a:prstGeom>
        </p:spPr>
      </p:pic>
      <p:pic>
        <p:nvPicPr>
          <p:cNvPr id="42" name="Picture 99">
            <a:extLst>
              <a:ext uri="{FF2B5EF4-FFF2-40B4-BE49-F238E27FC236}">
                <a16:creationId xmlns:a16="http://schemas.microsoft.com/office/drawing/2014/main" id="{4929DC55-18B4-41A1-9B31-EB801C11AB79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547" y="3541659"/>
            <a:ext cx="785820" cy="122524"/>
          </a:xfrm>
          <a:prstGeom prst="rect">
            <a:avLst/>
          </a:prstGeom>
        </p:spPr>
      </p:pic>
      <p:grpSp>
        <p:nvGrpSpPr>
          <p:cNvPr id="43" name="Group 100">
            <a:extLst>
              <a:ext uri="{FF2B5EF4-FFF2-40B4-BE49-F238E27FC236}">
                <a16:creationId xmlns:a16="http://schemas.microsoft.com/office/drawing/2014/main" id="{89611DA5-F7F9-4140-8E14-79181216B79C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>
            <a:off x="4072283" y="3315799"/>
            <a:ext cx="479288" cy="434294"/>
            <a:chOff x="4502151" y="2144713"/>
            <a:chExt cx="482600" cy="484188"/>
          </a:xfrm>
          <a:solidFill>
            <a:schemeClr val="bg1"/>
          </a:solidFill>
        </p:grpSpPr>
        <p:sp>
          <p:nvSpPr>
            <p:cNvPr id="44" name="Freeform 151">
              <a:extLst>
                <a:ext uri="{FF2B5EF4-FFF2-40B4-BE49-F238E27FC236}">
                  <a16:creationId xmlns:a16="http://schemas.microsoft.com/office/drawing/2014/main" id="{48B88DC7-185C-4942-BE30-3D2244B4DE47}"/>
                </a:ext>
              </a:extLst>
            </p:cNvPr>
            <p:cNvSpPr>
              <a:spLocks noEditPoints="1"/>
            </p:cNvSpPr>
            <p:nvPr>
              <p:custDataLst>
                <p:tags r:id="rId18"/>
              </p:custDataLst>
            </p:nvPr>
          </p:nvSpPr>
          <p:spPr bwMode="auto">
            <a:xfrm>
              <a:off x="4605338" y="2144713"/>
              <a:ext cx="276225" cy="276225"/>
            </a:xfrm>
            <a:custGeom>
              <a:avLst/>
              <a:gdLst>
                <a:gd name="T0" fmla="*/ 16 w 32"/>
                <a:gd name="T1" fmla="*/ 32 h 32"/>
                <a:gd name="T2" fmla="*/ 32 w 32"/>
                <a:gd name="T3" fmla="*/ 16 h 32"/>
                <a:gd name="T4" fmla="*/ 16 w 32"/>
                <a:gd name="T5" fmla="*/ 0 h 32"/>
                <a:gd name="T6" fmla="*/ 0 w 32"/>
                <a:gd name="T7" fmla="*/ 16 h 32"/>
                <a:gd name="T8" fmla="*/ 16 w 32"/>
                <a:gd name="T9" fmla="*/ 32 h 32"/>
                <a:gd name="T10" fmla="*/ 16 w 32"/>
                <a:gd name="T11" fmla="*/ 4 h 32"/>
                <a:gd name="T12" fmla="*/ 28 w 32"/>
                <a:gd name="T13" fmla="*/ 16 h 32"/>
                <a:gd name="T14" fmla="*/ 16 w 32"/>
                <a:gd name="T15" fmla="*/ 28 h 32"/>
                <a:gd name="T16" fmla="*/ 4 w 32"/>
                <a:gd name="T17" fmla="*/ 16 h 32"/>
                <a:gd name="T18" fmla="*/ 16 w 32"/>
                <a:gd name="T1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cubicBezTo>
                    <a:pt x="25" y="32"/>
                    <a:pt x="32" y="24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4"/>
                    <a:pt x="7" y="32"/>
                    <a:pt x="16" y="32"/>
                  </a:cubicBezTo>
                  <a:close/>
                  <a:moveTo>
                    <a:pt x="16" y="4"/>
                  </a:moveTo>
                  <a:cubicBezTo>
                    <a:pt x="22" y="4"/>
                    <a:pt x="28" y="9"/>
                    <a:pt x="28" y="16"/>
                  </a:cubicBezTo>
                  <a:cubicBezTo>
                    <a:pt x="28" y="22"/>
                    <a:pt x="22" y="28"/>
                    <a:pt x="16" y="28"/>
                  </a:cubicBezTo>
                  <a:cubicBezTo>
                    <a:pt x="9" y="28"/>
                    <a:pt x="4" y="22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52">
              <a:extLst>
                <a:ext uri="{FF2B5EF4-FFF2-40B4-BE49-F238E27FC236}">
                  <a16:creationId xmlns:a16="http://schemas.microsoft.com/office/drawing/2014/main" id="{A04AD9E7-C795-4810-AADE-0DFD86F962DF}"/>
                </a:ext>
              </a:extLst>
            </p:cNvPr>
            <p:cNvSpPr>
              <a:spLocks noEditPoints="1"/>
            </p:cNvSpPr>
            <p:nvPr>
              <p:custDataLst>
                <p:tags r:id="rId19"/>
              </p:custDataLst>
            </p:nvPr>
          </p:nvSpPr>
          <p:spPr bwMode="auto">
            <a:xfrm>
              <a:off x="4502151" y="2403476"/>
              <a:ext cx="482600" cy="225425"/>
            </a:xfrm>
            <a:custGeom>
              <a:avLst/>
              <a:gdLst>
                <a:gd name="T0" fmla="*/ 56 w 56"/>
                <a:gd name="T1" fmla="*/ 23 h 26"/>
                <a:gd name="T2" fmla="*/ 43 w 56"/>
                <a:gd name="T3" fmla="*/ 1 h 26"/>
                <a:gd name="T4" fmla="*/ 42 w 56"/>
                <a:gd name="T5" fmla="*/ 0 h 26"/>
                <a:gd name="T6" fmla="*/ 41 w 56"/>
                <a:gd name="T7" fmla="*/ 1 h 26"/>
                <a:gd name="T8" fmla="*/ 15 w 56"/>
                <a:gd name="T9" fmla="*/ 1 h 26"/>
                <a:gd name="T10" fmla="*/ 14 w 56"/>
                <a:gd name="T11" fmla="*/ 0 h 26"/>
                <a:gd name="T12" fmla="*/ 13 w 56"/>
                <a:gd name="T13" fmla="*/ 1 h 26"/>
                <a:gd name="T14" fmla="*/ 0 w 56"/>
                <a:gd name="T15" fmla="*/ 23 h 26"/>
                <a:gd name="T16" fmla="*/ 0 w 56"/>
                <a:gd name="T17" fmla="*/ 26 h 26"/>
                <a:gd name="T18" fmla="*/ 56 w 56"/>
                <a:gd name="T19" fmla="*/ 26 h 26"/>
                <a:gd name="T20" fmla="*/ 56 w 56"/>
                <a:gd name="T21" fmla="*/ 23 h 26"/>
                <a:gd name="T22" fmla="*/ 4 w 56"/>
                <a:gd name="T23" fmla="*/ 22 h 26"/>
                <a:gd name="T24" fmla="*/ 14 w 56"/>
                <a:gd name="T25" fmla="*/ 5 h 26"/>
                <a:gd name="T26" fmla="*/ 42 w 56"/>
                <a:gd name="T27" fmla="*/ 5 h 26"/>
                <a:gd name="T28" fmla="*/ 52 w 56"/>
                <a:gd name="T29" fmla="*/ 22 h 26"/>
                <a:gd name="T30" fmla="*/ 4 w 56"/>
                <a:gd name="T31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" h="26">
                  <a:moveTo>
                    <a:pt x="56" y="23"/>
                  </a:moveTo>
                  <a:cubicBezTo>
                    <a:pt x="56" y="23"/>
                    <a:pt x="54" y="8"/>
                    <a:pt x="43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3" y="7"/>
                    <a:pt x="22" y="7"/>
                    <a:pt x="15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2" y="8"/>
                    <a:pt x="0" y="23"/>
                    <a:pt x="0" y="2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56" y="26"/>
                    <a:pt x="56" y="26"/>
                    <a:pt x="56" y="26"/>
                  </a:cubicBezTo>
                  <a:lnTo>
                    <a:pt x="56" y="23"/>
                  </a:lnTo>
                  <a:close/>
                  <a:moveTo>
                    <a:pt x="4" y="22"/>
                  </a:moveTo>
                  <a:cubicBezTo>
                    <a:pt x="5" y="18"/>
                    <a:pt x="7" y="10"/>
                    <a:pt x="14" y="5"/>
                  </a:cubicBezTo>
                  <a:cubicBezTo>
                    <a:pt x="22" y="11"/>
                    <a:pt x="34" y="11"/>
                    <a:pt x="42" y="5"/>
                  </a:cubicBezTo>
                  <a:cubicBezTo>
                    <a:pt x="48" y="10"/>
                    <a:pt x="51" y="18"/>
                    <a:pt x="52" y="22"/>
                  </a:cubicBezTo>
                  <a:lnTo>
                    <a:pt x="4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46" name="Straight Connector 101">
            <a:extLst>
              <a:ext uri="{FF2B5EF4-FFF2-40B4-BE49-F238E27FC236}">
                <a16:creationId xmlns:a16="http://schemas.microsoft.com/office/drawing/2014/main" id="{9827173D-4A92-4F6E-B275-BEA7299CA870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>
            <a:off x="3794174" y="4273898"/>
            <a:ext cx="1922759" cy="0"/>
          </a:xfrm>
          <a:prstGeom prst="line">
            <a:avLst/>
          </a:prstGeom>
          <a:ln w="9525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7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">
            <a:extLst>
              <a:ext uri="{FF2B5EF4-FFF2-40B4-BE49-F238E27FC236}">
                <a16:creationId xmlns:a16="http://schemas.microsoft.com/office/drawing/2014/main" id="{61AA2C5F-E8FB-44C1-BF3D-DCD0705906CA}"/>
              </a:ext>
            </a:extLst>
          </p:cNvPr>
          <p:cNvSpPr/>
          <p:nvPr/>
        </p:nvSpPr>
        <p:spPr>
          <a:xfrm>
            <a:off x="5435047" y="2428631"/>
            <a:ext cx="184730" cy="24468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endParaRPr lang="en-US" sz="1100" b="1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AD8B5D7A-518D-4068-86DD-B3DB63708032}"/>
              </a:ext>
            </a:extLst>
          </p:cNvPr>
          <p:cNvSpPr/>
          <p:nvPr/>
        </p:nvSpPr>
        <p:spPr>
          <a:xfrm>
            <a:off x="6892777" y="2428631"/>
            <a:ext cx="184731" cy="24468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endParaRPr lang="en-US" sz="1100" b="1">
              <a:solidFill>
                <a:schemeClr val="accent1"/>
              </a:solidFill>
              <a:latin typeface="Arial"/>
            </a:endParaRP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BB393986-98E7-4953-BC06-2D9E1C948D6F}"/>
              </a:ext>
            </a:extLst>
          </p:cNvPr>
          <p:cNvSpPr/>
          <p:nvPr/>
        </p:nvSpPr>
        <p:spPr>
          <a:xfrm>
            <a:off x="8320505" y="2428631"/>
            <a:ext cx="184730" cy="24468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endParaRPr lang="en-US" sz="1100" b="1">
              <a:solidFill>
                <a:schemeClr val="accent1"/>
              </a:solidFill>
              <a:latin typeface="Arial"/>
            </a:endParaRPr>
          </a:p>
        </p:txBody>
      </p:sp>
      <p:graphicFrame>
        <p:nvGraphicFramePr>
          <p:cNvPr id="6" name="Table 27">
            <a:extLst>
              <a:ext uri="{FF2B5EF4-FFF2-40B4-BE49-F238E27FC236}">
                <a16:creationId xmlns:a16="http://schemas.microsoft.com/office/drawing/2014/main" id="{AE9B3F8A-B200-4C4A-A7A9-58091CC9B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72015"/>
              </p:ext>
            </p:extLst>
          </p:nvPr>
        </p:nvGraphicFramePr>
        <p:xfrm>
          <a:off x="241970" y="2077606"/>
          <a:ext cx="8619083" cy="640080"/>
        </p:xfrm>
        <a:graphic>
          <a:graphicData uri="http://schemas.openxmlformats.org/drawingml/2006/table">
            <a:tbl>
              <a:tblPr/>
              <a:tblGrid>
                <a:gridCol w="1523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4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4012">
                  <a:extLst>
                    <a:ext uri="{9D8B030D-6E8A-4147-A177-3AD203B41FA5}">
                      <a16:colId xmlns:a16="http://schemas.microsoft.com/office/drawing/2014/main" val="212014485"/>
                    </a:ext>
                  </a:extLst>
                </a:gridCol>
                <a:gridCol w="1774012">
                  <a:extLst>
                    <a:ext uri="{9D8B030D-6E8A-4147-A177-3AD203B41FA5}">
                      <a16:colId xmlns:a16="http://schemas.microsoft.com/office/drawing/2014/main" val="2739177541"/>
                    </a:ext>
                  </a:extLst>
                </a:gridCol>
                <a:gridCol w="1774012">
                  <a:extLst>
                    <a:ext uri="{9D8B030D-6E8A-4147-A177-3AD203B41FA5}">
                      <a16:colId xmlns:a16="http://schemas.microsoft.com/office/drawing/2014/main" val="328658264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 3" charset="0"/>
                        <a:buNone/>
                      </a:pPr>
                      <a:r>
                        <a:rPr lang="pt-BR" sz="900" b="1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CAPACIDADE LÓGICA</a:t>
                      </a:r>
                      <a:r>
                        <a:rPr lang="pt-BR" sz="900" b="1" i="0" strike="noStrike" cap="none" spc="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</a:t>
                      </a:r>
                    </a:p>
                  </a:txBody>
                  <a:tcPr marL="89052" marR="44523" marT="33394" marB="3339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900" b="0" i="0" strike="noStrike" cap="none" spc="0" baseline="0">
                          <a:solidFill>
                            <a:srgbClr val="26262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640 TB a 5.6 PB</a:t>
                      </a:r>
                    </a:p>
                  </a:txBody>
                  <a:tcPr marL="0" marR="0" marT="91440" marB="9144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900" b="0" i="0" strike="noStrike" cap="none" spc="0" baseline="0">
                          <a:solidFill>
                            <a:srgbClr val="26262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1,76 PB a 11,2 PB</a:t>
                      </a:r>
                      <a:r>
                        <a:rPr lang="pt-BR" sz="900" b="0" i="0" strike="noStrike" cap="none" spc="0" baseline="30000">
                          <a:solidFill>
                            <a:srgbClr val="26262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</a:t>
                      </a:r>
                    </a:p>
                  </a:txBody>
                  <a:tcPr marL="0" marR="0" marT="91440" marB="91440"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900" b="0" i="0" strike="noStrike" cap="none" spc="0" baseline="0">
                          <a:solidFill>
                            <a:srgbClr val="26262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2,88 PB a 16,8 PB</a:t>
                      </a:r>
                      <a:r>
                        <a:rPr lang="pt-BR" sz="900" b="0" i="0" strike="noStrike" cap="none" spc="0" baseline="30000">
                          <a:solidFill>
                            <a:srgbClr val="26262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</a:t>
                      </a:r>
                    </a:p>
                  </a:txBody>
                  <a:tcPr marL="0" marR="0" marT="91440" marB="91440"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900" b="0" i="0" strike="noStrike" cap="none" spc="0" baseline="0">
                          <a:solidFill>
                            <a:srgbClr val="26262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4,0 PB a 22,4 PB</a:t>
                      </a:r>
                      <a:r>
                        <a:rPr lang="pt-BR" sz="900" b="0" i="0" strike="noStrike" cap="none" spc="0" baseline="30000">
                          <a:solidFill>
                            <a:srgbClr val="26262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</a:t>
                      </a:r>
                    </a:p>
                  </a:txBody>
                  <a:tcPr marL="0" marR="0" marT="91440" marB="91440"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 3" charset="0"/>
                        <a:buNone/>
                      </a:pPr>
                      <a:r>
                        <a:rPr lang="pt-BR" sz="9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CAPACIDADE ÚTIL</a:t>
                      </a:r>
                    </a:p>
                  </a:txBody>
                  <a:tcPr marL="89052" marR="44523" marT="33394" marB="3339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pt-BR" sz="900" b="0" i="0" strike="noStrike" cap="none" spc="0" baseline="0">
                          <a:solidFill>
                            <a:srgbClr val="26262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64 TBu a 112 TBu</a:t>
                      </a:r>
                    </a:p>
                  </a:txBody>
                  <a:tcPr marL="0" marR="0" marT="91440" marB="9144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900" b="0" i="0" strike="noStrike" cap="none" spc="0" baseline="0">
                          <a:solidFill>
                            <a:srgbClr val="26262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176 TBu a 224 TBu</a:t>
                      </a:r>
                      <a:r>
                        <a:rPr lang="pt-BR" sz="900" b="0" i="0" strike="noStrike" cap="none" spc="0" baseline="30000">
                          <a:solidFill>
                            <a:srgbClr val="26262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</a:t>
                      </a:r>
                    </a:p>
                  </a:txBody>
                  <a:tcPr marL="0" marR="0" marT="91440" marB="91440"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900" b="0" i="0" strike="noStrike" cap="none" spc="0" baseline="0">
                          <a:solidFill>
                            <a:srgbClr val="26262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288 TBu a 336 TBu</a:t>
                      </a:r>
                      <a:r>
                        <a:rPr lang="pt-BR" sz="900" b="0" i="0" strike="noStrike" cap="none" spc="0" baseline="30000">
                          <a:solidFill>
                            <a:srgbClr val="26262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</a:t>
                      </a:r>
                    </a:p>
                  </a:txBody>
                  <a:tcPr marL="0" marR="0" marT="91440" marB="91440"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900" b="0" i="0" strike="noStrike" cap="none" spc="0" baseline="0" dirty="0">
                          <a:solidFill>
                            <a:srgbClr val="26262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400 TBu a 448 TBu</a:t>
                      </a:r>
                      <a:r>
                        <a:rPr lang="pt-BR" sz="900" b="0" i="0" strike="noStrike" cap="none" spc="0" baseline="30000" dirty="0">
                          <a:solidFill>
                            <a:srgbClr val="26262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</a:t>
                      </a:r>
                    </a:p>
                  </a:txBody>
                  <a:tcPr marL="0" marR="0" marT="91440" marB="91440"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7" name="Straight Connector 28">
            <a:extLst>
              <a:ext uri="{FF2B5EF4-FFF2-40B4-BE49-F238E27FC236}">
                <a16:creationId xmlns:a16="http://schemas.microsoft.com/office/drawing/2014/main" id="{5EA7D797-BA77-4700-88A1-0CEB3781ACEE}"/>
              </a:ext>
            </a:extLst>
          </p:cNvPr>
          <p:cNvCxnSpPr/>
          <p:nvPr/>
        </p:nvCxnSpPr>
        <p:spPr>
          <a:xfrm>
            <a:off x="228600" y="2400312"/>
            <a:ext cx="8606978" cy="0"/>
          </a:xfrm>
          <a:prstGeom prst="line">
            <a:avLst/>
          </a:prstGeom>
          <a:ln w="12700" cmpd="sng">
            <a:solidFill>
              <a:schemeClr val="tx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35">
            <a:extLst>
              <a:ext uri="{FF2B5EF4-FFF2-40B4-BE49-F238E27FC236}">
                <a16:creationId xmlns:a16="http://schemas.microsoft.com/office/drawing/2014/main" id="{D2E00C56-D265-47E2-BB77-118433314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840" y="1716531"/>
            <a:ext cx="790374" cy="285412"/>
          </a:xfrm>
          <a:prstGeom prst="rect">
            <a:avLst/>
          </a:prstGeom>
        </p:spPr>
      </p:pic>
      <p:pic>
        <p:nvPicPr>
          <p:cNvPr id="9" name="Picture 36">
            <a:extLst>
              <a:ext uri="{FF2B5EF4-FFF2-40B4-BE49-F238E27FC236}">
                <a16:creationId xmlns:a16="http://schemas.microsoft.com/office/drawing/2014/main" id="{1A6C47FA-BEEE-4387-95B1-ADFB30542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506" y="1573823"/>
            <a:ext cx="790376" cy="428120"/>
          </a:xfrm>
          <a:prstGeom prst="rect">
            <a:avLst/>
          </a:prstGeom>
        </p:spPr>
      </p:pic>
      <p:pic>
        <p:nvPicPr>
          <p:cNvPr id="10" name="Picture 37">
            <a:extLst>
              <a:ext uri="{FF2B5EF4-FFF2-40B4-BE49-F238E27FC236}">
                <a16:creationId xmlns:a16="http://schemas.microsoft.com/office/drawing/2014/main" id="{EF23F977-3978-4027-A96D-EF70D55EB6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0302" y="1432035"/>
            <a:ext cx="789862" cy="569908"/>
          </a:xfrm>
          <a:prstGeom prst="rect">
            <a:avLst/>
          </a:prstGeom>
        </p:spPr>
      </p:pic>
      <p:pic>
        <p:nvPicPr>
          <p:cNvPr id="11" name="Picture 38">
            <a:extLst>
              <a:ext uri="{FF2B5EF4-FFF2-40B4-BE49-F238E27FC236}">
                <a16:creationId xmlns:a16="http://schemas.microsoft.com/office/drawing/2014/main" id="{64D17331-B03C-4924-86D5-ADF88A4ABF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527" y="1282333"/>
            <a:ext cx="796494" cy="71961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C75F1F9-7358-4761-B8D5-6D7C5CEFCE53}"/>
              </a:ext>
            </a:extLst>
          </p:cNvPr>
          <p:cNvSpPr txBox="1">
            <a:spLocks/>
          </p:cNvSpPr>
          <p:nvPr/>
        </p:nvSpPr>
        <p:spPr>
          <a:xfrm>
            <a:off x="280986" y="228600"/>
            <a:ext cx="8863014" cy="38779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0" cap="all" baseline="0">
                <a:solidFill>
                  <a:schemeClr val="tx2"/>
                </a:solidFill>
                <a:latin typeface="+mj-lt"/>
                <a:ea typeface="Museo Sans For Dell" panose="02000000000000000000" pitchFamily="2" charset="0"/>
                <a:cs typeface="Verdana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accent1"/>
                </a:solidFill>
                <a:latin typeface="Arial Black" pitchFamily="34" charset="0"/>
              </a:defRPr>
            </a:lvl9pPr>
          </a:lstStyle>
          <a:p>
            <a:r>
              <a:rPr lang="pt-BR" kern="0" cap="none" dirty="0" err="1" smtClean="0">
                <a:solidFill>
                  <a:srgbClr val="0076CE"/>
                </a:solidFill>
                <a:latin typeface="Arial"/>
                <a:ea typeface="Arial"/>
                <a:cs typeface="Arial"/>
              </a:rPr>
              <a:t>PowerProtect</a:t>
            </a:r>
            <a:r>
              <a:rPr lang="pt-BR" kern="0" cap="none" dirty="0" smtClean="0">
                <a:solidFill>
                  <a:srgbClr val="0076CE"/>
                </a:solidFill>
                <a:latin typeface="Arial"/>
                <a:ea typeface="Arial"/>
                <a:cs typeface="Arial"/>
              </a:rPr>
              <a:t> X400 — desempenho linear e </a:t>
            </a:r>
            <a:r>
              <a:rPr lang="pt-BR" sz="2400" kern="0" cap="none" dirty="0" smtClean="0">
                <a:solidFill>
                  <a:srgbClr val="0076CE"/>
                </a:solidFill>
                <a:latin typeface="Arial"/>
                <a:ea typeface="Arial"/>
                <a:cs typeface="Arial"/>
              </a:rPr>
              <a:t>capacidade</a:t>
            </a:r>
            <a:endParaRPr lang="pt-BR" kern="0" cap="none" dirty="0">
              <a:solidFill>
                <a:srgbClr val="0076CE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Rectangle 41">
            <a:extLst>
              <a:ext uri="{FF2B5EF4-FFF2-40B4-BE49-F238E27FC236}">
                <a16:creationId xmlns:a16="http://schemas.microsoft.com/office/drawing/2014/main" id="{745C4F70-5002-4D77-BCF0-6F0139776E55}"/>
              </a:ext>
            </a:extLst>
          </p:cNvPr>
          <p:cNvSpPr/>
          <p:nvPr/>
        </p:nvSpPr>
        <p:spPr>
          <a:xfrm>
            <a:off x="220680" y="928179"/>
            <a:ext cx="4192570" cy="305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0" strike="noStrike" cap="none" spc="0" baseline="0" dirty="0">
                <a:solidFill>
                  <a:srgbClr val="0076CE"/>
                </a:solidFill>
                <a:effectLst/>
                <a:latin typeface="Arial"/>
                <a:ea typeface="Arial"/>
                <a:cs typeface="Arial"/>
              </a:rPr>
              <a:t>Cubos de </a:t>
            </a:r>
            <a:r>
              <a:rPr lang="pt-BR" sz="1400" b="1" i="0" strike="noStrike" cap="none" spc="0" baseline="0" dirty="0" err="1">
                <a:solidFill>
                  <a:srgbClr val="0076CE"/>
                </a:solidFill>
                <a:effectLst/>
                <a:latin typeface="Arial"/>
                <a:ea typeface="Arial"/>
                <a:cs typeface="Arial"/>
              </a:rPr>
              <a:t>scale</a:t>
            </a:r>
            <a:r>
              <a:rPr lang="pt-BR" sz="1400" b="1" i="0" strike="noStrike" cap="none" spc="0" baseline="0" dirty="0">
                <a:solidFill>
                  <a:srgbClr val="0076CE"/>
                </a:solidFill>
                <a:effectLst/>
                <a:latin typeface="Arial"/>
                <a:ea typeface="Arial"/>
                <a:cs typeface="Arial"/>
              </a:rPr>
              <a:t>-out do X400F totalmente flash:</a:t>
            </a:r>
          </a:p>
        </p:txBody>
      </p:sp>
      <p:graphicFrame>
        <p:nvGraphicFramePr>
          <p:cNvPr id="14" name="Table 42">
            <a:extLst>
              <a:ext uri="{FF2B5EF4-FFF2-40B4-BE49-F238E27FC236}">
                <a16:creationId xmlns:a16="http://schemas.microsoft.com/office/drawing/2014/main" id="{F4C68BEC-106F-45C0-89D6-22E15172A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743996"/>
              </p:ext>
            </p:extLst>
          </p:nvPr>
        </p:nvGraphicFramePr>
        <p:xfrm>
          <a:off x="241970" y="3694735"/>
          <a:ext cx="8619083" cy="640080"/>
        </p:xfrm>
        <a:graphic>
          <a:graphicData uri="http://schemas.openxmlformats.org/drawingml/2006/table">
            <a:tbl>
              <a:tblPr/>
              <a:tblGrid>
                <a:gridCol w="1523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4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4012">
                  <a:extLst>
                    <a:ext uri="{9D8B030D-6E8A-4147-A177-3AD203B41FA5}">
                      <a16:colId xmlns:a16="http://schemas.microsoft.com/office/drawing/2014/main" val="212014485"/>
                    </a:ext>
                  </a:extLst>
                </a:gridCol>
                <a:gridCol w="1774012">
                  <a:extLst>
                    <a:ext uri="{9D8B030D-6E8A-4147-A177-3AD203B41FA5}">
                      <a16:colId xmlns:a16="http://schemas.microsoft.com/office/drawing/2014/main" val="2739177541"/>
                    </a:ext>
                  </a:extLst>
                </a:gridCol>
                <a:gridCol w="1774012">
                  <a:extLst>
                    <a:ext uri="{9D8B030D-6E8A-4147-A177-3AD203B41FA5}">
                      <a16:colId xmlns:a16="http://schemas.microsoft.com/office/drawing/2014/main" val="3286582641"/>
                    </a:ext>
                  </a:extLst>
                </a:gridCol>
              </a:tblGrid>
              <a:tr h="25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 3" charset="0"/>
                        <a:buNone/>
                      </a:pPr>
                      <a:r>
                        <a:rPr lang="pt-BR" sz="900" b="1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CAPACIDADE LÓGICA</a:t>
                      </a:r>
                      <a:r>
                        <a:rPr lang="pt-BR" sz="900" b="1" i="0" strike="noStrike" cap="none" spc="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</a:t>
                      </a:r>
                    </a:p>
                  </a:txBody>
                  <a:tcPr marL="89052" marR="44523" marT="33394" marB="3339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900" b="0" i="0" strike="noStrike" cap="none" spc="0" baseline="0">
                          <a:solidFill>
                            <a:srgbClr val="26262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640 TB a 4.8 PB</a:t>
                      </a:r>
                    </a:p>
                  </a:txBody>
                  <a:tcPr marL="0" marR="0" marT="91440" marB="9144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900" b="0" i="0" strike="noStrike" cap="none" spc="0" baseline="0">
                          <a:solidFill>
                            <a:srgbClr val="26262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De 1,6 PB a 9,6 PB</a:t>
                      </a:r>
                    </a:p>
                  </a:txBody>
                  <a:tcPr marL="0" marR="0" marT="91440" marB="91440"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900" b="0" i="0" strike="noStrike" cap="none" spc="0" baseline="0">
                          <a:solidFill>
                            <a:srgbClr val="26262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De 2,56 PB a 14,4 PB</a:t>
                      </a:r>
                    </a:p>
                  </a:txBody>
                  <a:tcPr marL="0" marR="0" marT="91440" marB="91440"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900" b="0" i="0" strike="noStrike" cap="none" spc="0" baseline="0">
                          <a:solidFill>
                            <a:srgbClr val="26262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De 3,52 PB a 19,2 PB</a:t>
                      </a:r>
                    </a:p>
                  </a:txBody>
                  <a:tcPr marL="0" marR="0" marT="91440" marB="91440"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 3" charset="0"/>
                        <a:buNone/>
                      </a:pPr>
                      <a:r>
                        <a:rPr lang="pt-BR" sz="9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CAPACIDADE ÚTIL</a:t>
                      </a:r>
                    </a:p>
                  </a:txBody>
                  <a:tcPr marL="89052" marR="44523" marT="33394" marB="33394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pt-BR" sz="900" b="0" i="0" strike="noStrike" cap="none" spc="0" baseline="0">
                          <a:solidFill>
                            <a:srgbClr val="26262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64 TBu a 96 TBu</a:t>
                      </a:r>
                    </a:p>
                  </a:txBody>
                  <a:tcPr marL="0" marR="0" marT="91440" marB="91440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900" b="0" i="0" strike="noStrike" cap="none" spc="0" baseline="0">
                          <a:solidFill>
                            <a:srgbClr val="26262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160 TBu a 192 TBu</a:t>
                      </a:r>
                    </a:p>
                  </a:txBody>
                  <a:tcPr marL="0" marR="0" marT="91440" marB="91440"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900" b="0" i="0" strike="noStrike" cap="none" spc="0" baseline="0">
                          <a:solidFill>
                            <a:srgbClr val="26262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256 TBu a 288 TBu</a:t>
                      </a:r>
                    </a:p>
                  </a:txBody>
                  <a:tcPr marL="0" marR="0" marT="91440" marB="91440"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sz="900" b="0" i="0" strike="noStrike" cap="none" spc="0" baseline="0" dirty="0">
                          <a:solidFill>
                            <a:srgbClr val="262626"/>
                          </a:solidFill>
                          <a:effectLst/>
                          <a:latin typeface="Arial"/>
                          <a:ea typeface="Arial"/>
                          <a:cs typeface="Arial"/>
                        </a:rPr>
                        <a:t>352 TBu a 384 TBu</a:t>
                      </a:r>
                    </a:p>
                  </a:txBody>
                  <a:tcPr marL="0" marR="0" marT="91440" marB="91440" anchor="ctr"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Rectangle 43">
            <a:extLst>
              <a:ext uri="{FF2B5EF4-FFF2-40B4-BE49-F238E27FC236}">
                <a16:creationId xmlns:a16="http://schemas.microsoft.com/office/drawing/2014/main" id="{F6829B22-C710-4E65-9825-6BE71C8E8E60}"/>
              </a:ext>
            </a:extLst>
          </p:cNvPr>
          <p:cNvSpPr/>
          <p:nvPr/>
        </p:nvSpPr>
        <p:spPr>
          <a:xfrm>
            <a:off x="220680" y="3291893"/>
            <a:ext cx="8474588" cy="305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0" strike="noStrike" cap="none" spc="0" baseline="0" dirty="0">
                <a:solidFill>
                  <a:srgbClr val="0076CE"/>
                </a:solidFill>
                <a:effectLst/>
                <a:latin typeface="Arial"/>
                <a:ea typeface="Arial"/>
                <a:cs typeface="Arial"/>
              </a:rPr>
              <a:t>Com cubos de </a:t>
            </a:r>
            <a:r>
              <a:rPr lang="pt-BR" sz="1400" b="1" i="0" strike="noStrike" cap="none" spc="0" baseline="0" dirty="0" err="1">
                <a:solidFill>
                  <a:srgbClr val="0076CE"/>
                </a:solidFill>
                <a:effectLst/>
                <a:latin typeface="Arial"/>
                <a:ea typeface="Arial"/>
                <a:cs typeface="Arial"/>
              </a:rPr>
              <a:t>scale</a:t>
            </a:r>
            <a:r>
              <a:rPr lang="pt-BR" sz="1400" b="1" i="0" strike="noStrike" cap="none" spc="0" baseline="0" dirty="0">
                <a:solidFill>
                  <a:srgbClr val="0076CE"/>
                </a:solidFill>
                <a:effectLst/>
                <a:latin typeface="Arial"/>
                <a:ea typeface="Arial"/>
                <a:cs typeface="Arial"/>
              </a:rPr>
              <a:t>-out híbrido do X400H:</a:t>
            </a:r>
          </a:p>
        </p:txBody>
      </p:sp>
      <p:cxnSp>
        <p:nvCxnSpPr>
          <p:cNvPr id="16" name="Straight Connector 44">
            <a:extLst>
              <a:ext uri="{FF2B5EF4-FFF2-40B4-BE49-F238E27FC236}">
                <a16:creationId xmlns:a16="http://schemas.microsoft.com/office/drawing/2014/main" id="{F1D004D1-2A00-4717-B8D1-B5786F7412D0}"/>
              </a:ext>
            </a:extLst>
          </p:cNvPr>
          <p:cNvCxnSpPr/>
          <p:nvPr/>
        </p:nvCxnSpPr>
        <p:spPr>
          <a:xfrm>
            <a:off x="228600" y="4020336"/>
            <a:ext cx="8606978" cy="0"/>
          </a:xfrm>
          <a:prstGeom prst="line">
            <a:avLst/>
          </a:prstGeom>
          <a:ln w="12700" cmpd="sng">
            <a:solidFill>
              <a:schemeClr val="tx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06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954889" y="1633722"/>
            <a:ext cx="3189112" cy="1873956"/>
          </a:xfrm>
          <a:prstGeom prst="rect">
            <a:avLst/>
          </a:prstGeom>
          <a:solidFill>
            <a:schemeClr val="bg1">
              <a:alpha val="87000"/>
            </a:schemeClr>
          </a:solidFill>
          <a:ln w="12700" cmpd="sng">
            <a:noFill/>
          </a:ln>
          <a:effectLst/>
        </p:spPr>
        <p:txBody>
          <a:bodyPr wrap="square" lIns="182880" tIns="137160" rIns="137160" bIns="137160" rtlCol="0" anchor="ctr">
            <a:noAutofit/>
          </a:bodyPr>
          <a:lstStyle/>
          <a:p>
            <a:pPr algn="ctr" defTabSz="914378">
              <a:lnSpc>
                <a:spcPct val="90000"/>
              </a:lnSpc>
              <a:spcBef>
                <a:spcPts val="600"/>
              </a:spcBef>
            </a:pPr>
            <a:endParaRPr lang="en-US" sz="20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85963" y="1812282"/>
            <a:ext cx="228299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chemeClr val="bg1"/>
              </a:buClr>
            </a:pPr>
            <a:r>
              <a:rPr lang="pt-BR" sz="4200" b="0" i="0" u="none" strike="noStrike" cap="none" baseline="0" dirty="0">
                <a:solidFill>
                  <a:srgbClr val="FFFFFF"/>
                </a:solidFill>
                <a:uFillTx/>
                <a:latin typeface="Arial"/>
              </a:rPr>
              <a:t>Muito </a:t>
            </a:r>
            <a:br>
              <a:rPr lang="pt-BR" sz="4200" b="0" i="0" u="none" strike="noStrike" cap="none" baseline="0" dirty="0">
                <a:solidFill>
                  <a:srgbClr val="FFFFFF"/>
                </a:solidFill>
                <a:uFillTx/>
                <a:latin typeface="Arial"/>
              </a:rPr>
            </a:br>
            <a:r>
              <a:rPr lang="pt-BR" sz="4200" b="0" i="0" u="none" strike="noStrike" cap="none" baseline="0" dirty="0">
                <a:solidFill>
                  <a:srgbClr val="FFFFFF"/>
                </a:solidFill>
                <a:uFillTx/>
                <a:latin typeface="Arial"/>
              </a:rPr>
              <a:t>obrigado</a:t>
            </a:r>
          </a:p>
        </p:txBody>
      </p:sp>
      <p:sp>
        <p:nvSpPr>
          <p:cNvPr id="5" name="TextBox 19"/>
          <p:cNvSpPr txBox="1"/>
          <p:nvPr/>
        </p:nvSpPr>
        <p:spPr>
          <a:xfrm flipH="1">
            <a:off x="216550" y="4246318"/>
            <a:ext cx="45719" cy="23083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algn="r">
              <a:lnSpc>
                <a:spcPct val="150000"/>
              </a:lnSpc>
              <a:buClr>
                <a:srgbClr val="007DB8"/>
              </a:buClr>
            </a:pPr>
            <a:endParaRPr lang="en-US" sz="100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6" name="TextBox 21"/>
          <p:cNvSpPr txBox="1"/>
          <p:nvPr/>
        </p:nvSpPr>
        <p:spPr>
          <a:xfrm flipH="1">
            <a:off x="216550" y="4246318"/>
            <a:ext cx="45719" cy="23083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pPr algn="r">
              <a:lnSpc>
                <a:spcPct val="150000"/>
              </a:lnSpc>
              <a:buClr>
                <a:srgbClr val="007DB8"/>
              </a:buClr>
            </a:pPr>
            <a:endParaRPr lang="en-US" sz="1000">
              <a:solidFill>
                <a:srgbClr val="000000">
                  <a:lumMod val="50000"/>
                  <a:lumOff val="50000"/>
                </a:srgbClr>
              </a:solidFill>
              <a:latin typeface="Arial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35753" y="3623068"/>
            <a:ext cx="24992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pt-BR" sz="1800" b="1" dirty="0" smtClean="0">
                <a:solidFill>
                  <a:schemeClr val="tx2"/>
                </a:solidFill>
                <a:latin typeface="+mn-lt"/>
              </a:rPr>
              <a:t>Edvan Dors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pt-BR" sz="1800" dirty="0" smtClean="0">
                <a:solidFill>
                  <a:schemeClr val="tx2"/>
                </a:solidFill>
                <a:latin typeface="+mn-lt"/>
                <a:hlinkClick r:id="rId3"/>
              </a:rPr>
              <a:t>Edvan@perfil.inf.br</a:t>
            </a:r>
            <a:endParaRPr lang="pt-BR" sz="1800" dirty="0" smtClean="0">
              <a:solidFill>
                <a:schemeClr val="tx2"/>
              </a:solidFill>
              <a:latin typeface="+mn-lt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pt-BR" sz="1800" dirty="0" smtClean="0">
                <a:solidFill>
                  <a:schemeClr val="tx2"/>
                </a:solidFill>
                <a:latin typeface="+mn-lt"/>
              </a:rPr>
              <a:t>Perfil </a:t>
            </a:r>
            <a:r>
              <a:rPr lang="pt-BR" sz="1800" dirty="0" err="1" smtClean="0">
                <a:solidFill>
                  <a:schemeClr val="tx2"/>
                </a:solidFill>
                <a:latin typeface="+mn-lt"/>
              </a:rPr>
              <a:t>Comp</a:t>
            </a:r>
            <a:endParaRPr lang="pt-BR" sz="1800" dirty="0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3843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S_OS" val="Unix 3.10 unknown"/>
  <p:tag name="AS_RELEASE_DATE" val="2017.06.20"/>
  <p:tag name="AS_TITLE" val="Aspose.Slides for Java"/>
  <p:tag name="AS_VERSION" val="17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5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5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5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5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4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4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5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3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3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3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4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4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3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3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4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5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5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4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4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3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5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5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5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4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4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4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4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7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7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2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4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3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3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3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5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6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6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3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3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3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3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4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5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5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5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5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5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5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5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5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4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4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5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51"/>
</p:tagLst>
</file>

<file path=ppt/theme/theme1.xml><?xml version="1.0" encoding="utf-8"?>
<a:theme xmlns:a="http://schemas.openxmlformats.org/drawingml/2006/main" name="DellEMC_external_template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Office Classic 2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mpd="sng">
          <a:noFill/>
        </a:ln>
        <a:effectLst/>
      </a:spPr>
      <a:bodyPr wrap="square" lIns="182880" tIns="137160" rIns="137160" bIns="137160" rtlCol="0" anchor="ctr">
        <a:noAutofit/>
      </a:bodyPr>
      <a:lstStyle>
        <a:defPPr algn="ctr">
          <a:lnSpc>
            <a:spcPct val="90000"/>
          </a:lnSpc>
          <a:spcBef>
            <a:spcPts val="600"/>
          </a:spcBef>
          <a:spcAft>
            <a:spcPts val="0"/>
          </a:spcAft>
          <a:defRPr sz="2000" dirty="0" err="1" smtClean="0">
            <a:solidFill>
              <a:schemeClr val="tx2"/>
            </a:solidFill>
            <a:latin typeface="+mn-lt"/>
          </a:defRPr>
        </a:defPPr>
      </a:lstStyle>
    </a:spDef>
    <a:lnDef>
      <a:spPr>
        <a:ln w="12700" cmpd="sng">
          <a:solidFill>
            <a:srgbClr val="00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Bef>
            <a:spcPts val="0"/>
          </a:spcBef>
          <a:spcAft>
            <a:spcPts val="0"/>
          </a:spcAft>
          <a:buClr>
            <a:schemeClr val="bg1"/>
          </a:buClr>
          <a:defRPr sz="1400" dirty="0" err="1" smtClean="0">
            <a:solidFill>
              <a:schemeClr val="bg2"/>
            </a:solidFill>
            <a:latin typeface="+mn-lt"/>
          </a:defRPr>
        </a:defPPr>
      </a:lstStyle>
    </a:txDef>
  </a:objectDefaults>
  <a:extraClrSchemeLst>
    <a:extraClrScheme>
      <a:clrScheme name="Dell new">
        <a:dk1>
          <a:srgbClr val="000000"/>
        </a:dk1>
        <a:lt1>
          <a:srgbClr val="444444"/>
        </a:lt1>
        <a:dk2>
          <a:srgbClr val="0085C3"/>
        </a:dk2>
        <a:lt2>
          <a:srgbClr val="FFFFFF"/>
        </a:lt2>
        <a:accent1>
          <a:srgbClr val="0085C3"/>
        </a:accent1>
        <a:accent2>
          <a:srgbClr val="7AB800"/>
        </a:accent2>
        <a:accent3>
          <a:srgbClr val="F2AF00"/>
        </a:accent3>
        <a:accent4>
          <a:srgbClr val="DC5034"/>
        </a:accent4>
        <a:accent5>
          <a:srgbClr val="5482AB"/>
        </a:accent5>
        <a:accent6>
          <a:srgbClr val="6E2585"/>
        </a:accent6>
        <a:hlink>
          <a:srgbClr val="009BBB"/>
        </a:hlink>
        <a:folHlink>
          <a:srgbClr val="6E258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03FCF5F8-85E1-45CA-929D-9D9F2F873BA8}" vid="{7D3119CA-3445-4B39-B756-DE897958D544}"/>
    </a:ext>
  </a:extLst>
</a:theme>
</file>

<file path=ppt/theme/theme2.xml><?xml version="1.0" encoding="utf-8"?>
<a:theme xmlns:a="http://schemas.openxmlformats.org/drawingml/2006/main" name="Office Theme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Office Classic 2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ellTech, Dell, &amp; DellEMC">
      <a:dk1>
        <a:srgbClr val="000000"/>
      </a:dk1>
      <a:lt1>
        <a:srgbClr val="444444"/>
      </a:lt1>
      <a:dk2>
        <a:srgbClr val="007DB8"/>
      </a:dk2>
      <a:lt2>
        <a:srgbClr val="FFFFFF"/>
      </a:lt2>
      <a:accent1>
        <a:srgbClr val="007DB8"/>
      </a:accent1>
      <a:accent2>
        <a:srgbClr val="6EA204"/>
      </a:accent2>
      <a:accent3>
        <a:srgbClr val="F2AF00"/>
      </a:accent3>
      <a:accent4>
        <a:srgbClr val="EE6411"/>
      </a:accent4>
      <a:accent5>
        <a:srgbClr val="5482AB"/>
      </a:accent5>
      <a:accent6>
        <a:srgbClr val="6E2585"/>
      </a:accent6>
      <a:hlink>
        <a:srgbClr val="007DB8"/>
      </a:hlink>
      <a:folHlink>
        <a:srgbClr val="6E2585"/>
      </a:folHlink>
    </a:clrScheme>
    <a:fontScheme name="Office Classic 2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EEBEE83C66E54EA9BED83B0A9A60DB" ma:contentTypeVersion="1" ma:contentTypeDescription="Create a new document." ma:contentTypeScope="" ma:versionID="51a43b2161297f783d65b37e357c79e9">
  <xsd:schema xmlns:xsd="http://www.w3.org/2001/XMLSchema" xmlns:p="http://schemas.microsoft.com/office/2006/metadata/properties" targetNamespace="http://schemas.microsoft.com/office/2006/metadata/properties" ma:root="true" ma:fieldsID="b9cfef283e0bc2d986a66f9ec0cdc42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86FC490B-1F77-48C5-AC70-1DD939DBD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73BDD3-AA35-4F19-A12A-C6462BECFBD1}">
  <ds:schemaRefs>
    <ds:schemaRef ds:uri="http://purl.org/dc/terms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A3332CB6-AB82-4DD3-8C89-C660A1C394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Dell EMC (External)</Template>
  <TotalTime>19971</TotalTime>
  <Words>1148</Words>
  <Application>Microsoft Office PowerPoint</Application>
  <PresentationFormat>Apresentação na tela (16:9)</PresentationFormat>
  <Paragraphs>138</Paragraphs>
  <Slides>9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20" baseType="lpstr">
      <vt:lpstr>ＭＳ Ｐゴシック</vt:lpstr>
      <vt:lpstr>Arial</vt:lpstr>
      <vt:lpstr>Arial</vt:lpstr>
      <vt:lpstr>Arial Black</vt:lpstr>
      <vt:lpstr>Courier New</vt:lpstr>
      <vt:lpstr>Museo For Dell 300</vt:lpstr>
      <vt:lpstr>Museo Sans For Dell</vt:lpstr>
      <vt:lpstr>Verdana</vt:lpstr>
      <vt:lpstr>Wingdings</vt:lpstr>
      <vt:lpstr>Wingdings 3</vt:lpstr>
      <vt:lpstr>DellEMC_external_template</vt:lpstr>
      <vt:lpstr>Apresentação do PowerPoint</vt:lpstr>
      <vt:lpstr>Agenda</vt:lpstr>
      <vt:lpstr>Uma força coletiva de recursos inovadores</vt:lpstr>
      <vt:lpstr>Apresentação do PowerPoint</vt:lpstr>
      <vt:lpstr>Como resolver tudo isso?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Dell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PowerEdge Server Portfolio</dc:title>
  <dc:creator>Landry, Jason</dc:creator>
  <cp:keywords>No Restrictions</cp:keywords>
  <cp:lastModifiedBy>Edvan Dors</cp:lastModifiedBy>
  <cp:revision>687</cp:revision>
  <cp:lastPrinted>2014-02-14T16:26:12Z</cp:lastPrinted>
  <dcterms:created xsi:type="dcterms:W3CDTF">2017-05-23T15:00:30Z</dcterms:created>
  <dcterms:modified xsi:type="dcterms:W3CDTF">2019-08-27T14:52:23Z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">
    <vt:lpwstr>No Restrictions</vt:lpwstr>
  </property>
  <property fmtid="{D5CDD505-2E9C-101B-9397-08002B2CF9AE}" pid="3" name="ContentTypeId">
    <vt:lpwstr>0x010100EAEEBEE83C66E54EA9BED83B0A9A60DB</vt:lpwstr>
  </property>
  <property fmtid="{D5CDD505-2E9C-101B-9397-08002B2CF9AE}" pid="4" name="DellClassification">
    <vt:lpwstr>Internal Use</vt:lpwstr>
  </property>
  <property fmtid="{D5CDD505-2E9C-101B-9397-08002B2CF9AE}" pid="5" name="DellSubLabels">
    <vt:lpwstr/>
  </property>
  <property fmtid="{D5CDD505-2E9C-101B-9397-08002B2CF9AE}" pid="6" name="DellVisual Markings (PPT)">
    <vt:lpwstr>Classification Footer</vt:lpwstr>
  </property>
  <property fmtid="{D5CDD505-2E9C-101B-9397-08002B2CF9AE}" pid="7" name="Document Creator">
    <vt:lpwstr/>
  </property>
  <property fmtid="{D5CDD505-2E9C-101B-9397-08002B2CF9AE}" pid="8" name="Document Editor">
    <vt:lpwstr/>
  </property>
  <property fmtid="{D5CDD505-2E9C-101B-9397-08002B2CF9AE}" pid="9" name="Sublabels">
    <vt:lpwstr/>
  </property>
  <property fmtid="{D5CDD505-2E9C-101B-9397-08002B2CF9AE}" pid="10" name="titusconfig">
    <vt:lpwstr>0.6CorpGlobal</vt:lpwstr>
  </property>
  <property fmtid="{D5CDD505-2E9C-101B-9397-08002B2CF9AE}" pid="11" name="TitusGUID">
    <vt:lpwstr>ea9a35bb-100b-40c9-9a5c-c707ba09d5ea</vt:lpwstr>
  </property>
</Properties>
</file>